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0"/>
  </p:notesMasterIdLst>
  <p:sldIdLst>
    <p:sldId id="256" r:id="rId2"/>
    <p:sldId id="258" r:id="rId3"/>
    <p:sldId id="267" r:id="rId4"/>
    <p:sldId id="268" r:id="rId5"/>
    <p:sldId id="266" r:id="rId6"/>
    <p:sldId id="273" r:id="rId7"/>
    <p:sldId id="272" r:id="rId8"/>
    <p:sldId id="259" r:id="rId9"/>
    <p:sldId id="261" r:id="rId10"/>
    <p:sldId id="262" r:id="rId11"/>
    <p:sldId id="263" r:id="rId12"/>
    <p:sldId id="264" r:id="rId13"/>
    <p:sldId id="265" r:id="rId14"/>
    <p:sldId id="269" r:id="rId15"/>
    <p:sldId id="270" r:id="rId16"/>
    <p:sldId id="274" r:id="rId17"/>
    <p:sldId id="275" r:id="rId18"/>
    <p:sldId id="271" r:id="rId19"/>
  </p:sldIdLst>
  <p:sldSz cx="10691813" cy="7559675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Arvo" panose="020B0604020202020204" charset="0"/>
      <p:regular r:id="rId25"/>
      <p:bold r:id="rId26"/>
      <p:italic r:id="rId27"/>
      <p:boldItalic r:id="rId28"/>
    </p:embeddedFont>
    <p:embeddedFont>
      <p:font typeface="Roboto Condensed" panose="020B0604020202020204" charset="0"/>
      <p:regular r:id="rId29"/>
      <p:bold r:id="rId30"/>
      <p:italic r:id="rId31"/>
      <p:boldItalic r:id="rId32"/>
    </p:embeddedFont>
    <p:embeddedFont>
      <p:font typeface="Roboto Condensed Light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2129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378"/>
    <a:srgbClr val="FF6600"/>
    <a:srgbClr val="FF9800"/>
    <a:srgbClr val="5B7BBB"/>
    <a:srgbClr val="C7D3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525CC-AF38-4B13-BF64-02A422CE4619}">
  <a:tblStyle styleId="{47F525CC-AF38-4B13-BF64-02A422CE4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4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45186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1390333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1pPr>
    <a:lvl2pPr marL="695167" algn="l" defTabSz="1390333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2pPr>
    <a:lvl3pPr marL="1390333" algn="l" defTabSz="1390333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3pPr>
    <a:lvl4pPr marL="2085500" algn="l" defTabSz="1390333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4pPr>
    <a:lvl5pPr marL="2780667" algn="l" defTabSz="1390333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5pPr>
    <a:lvl6pPr marL="3475834" algn="l" defTabSz="1390333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6pPr>
    <a:lvl7pPr marL="4171000" algn="l" defTabSz="1390333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7pPr>
    <a:lvl8pPr marL="4866169" algn="l" defTabSz="1390333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8pPr>
    <a:lvl9pPr marL="5561335" algn="l" defTabSz="1390333" rtl="0" eaLnBrk="1" latinLnBrk="0" hangingPunct="1">
      <a:defRPr sz="18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732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6179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85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39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06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065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2273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535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56755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0388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0266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3088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2893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27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672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0973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197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18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821546" y="966767"/>
            <a:ext cx="1519234" cy="636256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wrap="square" lIns="134372" tIns="134372" rIns="134372" bIns="134372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058"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2" y="-10418"/>
            <a:ext cx="10127521" cy="7570093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58"/>
            </a:p>
          </p:txBody>
        </p:sp>
        <p:sp>
          <p:nvSpPr>
            <p:cNvPr id="13" name="Shape 1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58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rot="10800000" flipH="1">
            <a:off x="4" y="1603154"/>
            <a:ext cx="10345127" cy="4353372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58"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58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4299685" y="6288118"/>
            <a:ext cx="6408574" cy="636397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58"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/>
              </a:p>
            </p:txBody>
          </p:sp>
        </p:grpSp>
      </p:grpSp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801888" y="1603133"/>
            <a:ext cx="6276529" cy="4353262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55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5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5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5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5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5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5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5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05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-2" y="63"/>
            <a:ext cx="8269587" cy="1950825"/>
            <a:chOff x="-4" y="40"/>
            <a:chExt cx="7072430" cy="1327315"/>
          </a:xfrm>
        </p:grpSpPr>
        <p:sp>
          <p:nvSpPr>
            <p:cNvPr id="83" name="Shape 83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58"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Shape 84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Shape 87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Shape 8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Shape 89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Shape 90"/>
          <p:cNvGrpSpPr/>
          <p:nvPr/>
        </p:nvGrpSpPr>
        <p:grpSpPr>
          <a:xfrm>
            <a:off x="8122742" y="6573802"/>
            <a:ext cx="2575706" cy="985903"/>
            <a:chOff x="5575242" y="4472723"/>
            <a:chExt cx="2202830" cy="670795"/>
          </a:xfrm>
        </p:grpSpPr>
        <p:sp>
          <p:nvSpPr>
            <p:cNvPr id="91" name="Shape 91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sz="2058"/>
            </a:p>
          </p:txBody>
        </p:sp>
        <p:grpSp>
          <p:nvGrpSpPr>
            <p:cNvPr id="92" name="Shape 92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Shape 9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/>
              </a:p>
            </p:txBody>
          </p:sp>
          <p:sp>
            <p:nvSpPr>
              <p:cNvPr id="94" name="Shape 9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/>
              </a:p>
            </p:txBody>
          </p:sp>
        </p:grpSp>
        <p:grpSp>
          <p:nvGrpSpPr>
            <p:cNvPr id="95" name="Shape 9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Shape 9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/>
              </a:p>
            </p:txBody>
          </p:sp>
          <p:sp>
            <p:nvSpPr>
              <p:cNvPr id="97" name="Shape 97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58"/>
              </a:p>
            </p:txBody>
          </p:sp>
        </p:grpSp>
      </p:grpSp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952108" y="576988"/>
            <a:ext cx="6148494" cy="1126125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52108" y="2260463"/>
            <a:ext cx="3950148" cy="400404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71993" lvl="0" indent="-522661">
              <a:spcBef>
                <a:spcPts val="882"/>
              </a:spcBef>
              <a:spcAft>
                <a:spcPts val="0"/>
              </a:spcAft>
              <a:buSzPts val="2000"/>
              <a:buChar char="▰"/>
              <a:defRPr sz="2940"/>
            </a:lvl1pPr>
            <a:lvl2pPr marL="1343985" lvl="1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2pPr>
            <a:lvl3pPr marL="2015978" lvl="2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3pPr>
            <a:lvl4pPr marL="2687970" lvl="3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4pPr>
            <a:lvl5pPr marL="3359963" lvl="4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5pPr>
            <a:lvl6pPr marL="4031955" lvl="5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6pPr>
            <a:lvl7pPr marL="4703948" lvl="6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7pPr>
            <a:lvl8pPr marL="5375940" lvl="7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8pPr>
            <a:lvl9pPr marL="6047933" lvl="8" indent="-522661">
              <a:spcBef>
                <a:spcPts val="1470"/>
              </a:spcBef>
              <a:spcAft>
                <a:spcPts val="1470"/>
              </a:spcAft>
              <a:buSzPts val="2000"/>
              <a:buChar char="▻"/>
              <a:defRPr sz="2940"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5140261" y="2260463"/>
            <a:ext cx="3950148" cy="4004048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marL="671993" lvl="0" indent="-522661">
              <a:spcBef>
                <a:spcPts val="882"/>
              </a:spcBef>
              <a:spcAft>
                <a:spcPts val="0"/>
              </a:spcAft>
              <a:buSzPts val="2000"/>
              <a:buChar char="▰"/>
              <a:defRPr sz="2940"/>
            </a:lvl1pPr>
            <a:lvl2pPr marL="1343985" lvl="1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2pPr>
            <a:lvl3pPr marL="2015978" lvl="2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3pPr>
            <a:lvl4pPr marL="2687970" lvl="3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4pPr>
            <a:lvl5pPr marL="3359963" lvl="4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5pPr>
            <a:lvl6pPr marL="4031955" lvl="5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6pPr>
            <a:lvl7pPr marL="4703948" lvl="6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7pPr>
            <a:lvl8pPr marL="5375940" lvl="7" indent="-522661">
              <a:spcBef>
                <a:spcPts val="1470"/>
              </a:spcBef>
              <a:spcAft>
                <a:spcPts val="0"/>
              </a:spcAft>
              <a:buSzPts val="2000"/>
              <a:buChar char="▻"/>
              <a:defRPr sz="2940"/>
            </a:lvl8pPr>
            <a:lvl9pPr marL="6047933" lvl="8" indent="-522661">
              <a:spcBef>
                <a:spcPts val="1470"/>
              </a:spcBef>
              <a:spcAft>
                <a:spcPts val="1470"/>
              </a:spcAft>
              <a:buSzPts val="2000"/>
              <a:buChar char="▻"/>
              <a:defRPr sz="294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907505" y="6814510"/>
            <a:ext cx="1739174" cy="46385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952108" y="576988"/>
            <a:ext cx="6148494" cy="1126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952107" y="1950877"/>
            <a:ext cx="7170671" cy="462310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907505" y="6814510"/>
            <a:ext cx="1739174" cy="4638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r"/>
            <a:fld id="{00000000-1234-1234-1234-123412341234}" type="slidenum">
              <a:rPr lang="en" sz="1764" b="1" smtClean="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pPr algn="r"/>
              <a:t>‹#›</a:t>
            </a:fld>
            <a:endParaRPr lang="en" sz="1764" b="1">
              <a:solidFill>
                <a:srgbClr val="FFFFF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2058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g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4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10" Type="http://schemas.openxmlformats.org/officeDocument/2006/relationships/image" Target="../media/image17.emf"/><Relationship Id="rId4" Type="http://schemas.openxmlformats.org/officeDocument/2006/relationships/image" Target="../media/image11.emf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19.emf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796758" y="1954417"/>
            <a:ext cx="7889488" cy="2550908"/>
          </a:xfrm>
          <a:prstGeom prst="rect">
            <a:avLst/>
          </a:prstGeom>
        </p:spPr>
        <p:txBody>
          <a:bodyPr wrap="square" lIns="134372" tIns="134372" rIns="134372" bIns="134372" anchor="t" anchorCtr="0">
            <a:noAutofit/>
          </a:bodyPr>
          <a:lstStyle/>
          <a:p>
            <a:pPr>
              <a:defRPr/>
            </a:pPr>
            <a:r>
              <a:rPr lang="uk-UA" sz="4000" dirty="0" err="1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Проєкт</a:t>
            </a:r>
            <a:r>
              <a:rPr lang="uk-UA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залучення молоді </a:t>
            </a:r>
            <a:br>
              <a:rPr lang="uk-UA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uk-UA" sz="4000" dirty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до енергетики м. </a:t>
            </a:r>
            <a:r>
              <a:rPr lang="uk-UA" sz="4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Києва</a:t>
            </a:r>
            <a:br>
              <a:rPr lang="uk-UA" sz="40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uk-UA" sz="5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871" y="433631"/>
            <a:ext cx="4257787" cy="83343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1931" y="4832363"/>
            <a:ext cx="1123331" cy="11233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871" y="3543081"/>
            <a:ext cx="4464347" cy="194402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624" y="4076094"/>
            <a:ext cx="5962501" cy="2880000"/>
          </a:xfrm>
          <a:prstGeom prst="rect">
            <a:avLst/>
          </a:prstGeom>
        </p:spPr>
      </p:pic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6005055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uk-UA" dirty="0">
                <a:latin typeface="Century Gothic" panose="020B0502020202020204" pitchFamily="34" charset="0"/>
              </a:rPr>
              <a:t>Розвиток кар’єри </a:t>
            </a:r>
            <a:r>
              <a:rPr lang="uk-UA" dirty="0" err="1">
                <a:latin typeface="Century Gothic" panose="020B0502020202020204" pitchFamily="34" charset="0"/>
              </a:rPr>
              <a:t>пресоналу</a:t>
            </a:r>
            <a:r>
              <a:rPr lang="uk-UA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експлуатаційного</a:t>
            </a:r>
            <a:r>
              <a:rPr lang="ru-RU" dirty="0">
                <a:latin typeface="Century Gothic" panose="020B0502020202020204" pitchFamily="34" charset="0"/>
              </a:rPr>
              <a:t> цеху </a:t>
            </a:r>
            <a:r>
              <a:rPr lang="ru-RU" dirty="0" err="1">
                <a:latin typeface="Century Gothic" panose="020B0502020202020204" pitchFamily="34" charset="0"/>
              </a:rPr>
              <a:t>теплової</a:t>
            </a:r>
            <a:r>
              <a:rPr lang="ru-RU" dirty="0">
                <a:latin typeface="Century Gothic" panose="020B0502020202020204" pitchFamily="34" charset="0"/>
              </a:rPr>
              <a:t> автоматики та </a:t>
            </a:r>
            <a:r>
              <a:rPr lang="ru-RU" dirty="0" err="1">
                <a:latin typeface="Century Gothic" panose="020B0502020202020204" pitchFamily="34" charset="0"/>
              </a:rPr>
              <a:t>вимірювань</a:t>
            </a:r>
            <a:r>
              <a:rPr lang="ru-RU" dirty="0">
                <a:latin typeface="Century Gothic" panose="020B0502020202020204" pitchFamily="34" charset="0"/>
              </a:rPr>
              <a:t> ТЕЦ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10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06" y="691647"/>
            <a:ext cx="819193" cy="831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852" y="4857249"/>
            <a:ext cx="873967" cy="1868802"/>
          </a:xfrm>
          <a:prstGeom prst="rect">
            <a:avLst/>
          </a:prstGeom>
        </p:spPr>
      </p:pic>
      <p:sp>
        <p:nvSpPr>
          <p:cNvPr id="15" name="Объект 5"/>
          <p:cNvSpPr txBox="1">
            <a:spLocks/>
          </p:cNvSpPr>
          <p:nvPr/>
        </p:nvSpPr>
        <p:spPr>
          <a:xfrm>
            <a:off x="2677522" y="6091905"/>
            <a:ext cx="4106665" cy="30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зміни цеху (1)</a:t>
            </a: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3237840" y="5625554"/>
            <a:ext cx="4458360" cy="2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зміни станції (1)</a:t>
            </a: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2057401" y="6462060"/>
            <a:ext cx="5743574" cy="3947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100" b="1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Електрослюсар</a:t>
            </a:r>
            <a:r>
              <a:rPr lang="ru-RU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</a:t>
            </a:r>
            <a:r>
              <a:rPr lang="ru-RU" sz="1100" b="1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r>
              <a:rPr lang="ru-RU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автоматики та </a:t>
            </a:r>
            <a:r>
              <a:rPr lang="ru-RU" sz="1100" b="1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  <a:r>
              <a:rPr lang="ru-RU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вимірювань</a:t>
            </a:r>
            <a:r>
              <a:rPr lang="ru-RU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електростанцій</a:t>
            </a:r>
            <a:r>
              <a:rPr lang="ru-RU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4349383" y="4633543"/>
            <a:ext cx="3451591" cy="36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головного інженера з експлуатації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20916" y="3691679"/>
            <a:ext cx="2342620" cy="3843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СП «КТЕЦ»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3821811" y="5126415"/>
            <a:ext cx="3180443" cy="318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 виробничо-технічного відділу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4935874" y="4187163"/>
            <a:ext cx="1898535" cy="34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інженер ТЕЦ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8181" y="2763525"/>
            <a:ext cx="327443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  <a:latin typeface="+mn-lt"/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Вища інженерна освіта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Високий рівень компетенцій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Професіоналізм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Відповідальність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Розвиток</a:t>
            </a:r>
          </a:p>
          <a:p>
            <a:pPr>
              <a:spcBef>
                <a:spcPts val="600"/>
              </a:spcBef>
            </a:pP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938558" y="4098894"/>
            <a:ext cx="1329267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870" y="2611466"/>
            <a:ext cx="3048750" cy="113625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08181" y="2316937"/>
            <a:ext cx="485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6600"/>
                </a:solidFill>
              </a:rPr>
              <a:t>Умови побудови кар'єри в енергетиці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38558" y="4217635"/>
            <a:ext cx="1657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Стаж на керівних посадах не менше </a:t>
            </a:r>
          </a:p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років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714750" y="5501898"/>
            <a:ext cx="5495395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38559" y="5694829"/>
            <a:ext cx="1815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Мінімальний </a:t>
            </a:r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 роботи на позиції, </a:t>
            </a:r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(років)</a:t>
            </a:r>
            <a:endParaRPr lang="uk-UA" sz="11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673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11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691647"/>
            <a:ext cx="819193" cy="831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94" y="3603594"/>
            <a:ext cx="5670001" cy="33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852" y="4857249"/>
            <a:ext cx="873967" cy="1868802"/>
          </a:xfrm>
          <a:prstGeom prst="rect">
            <a:avLst/>
          </a:prstGeom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3051150" y="6096002"/>
            <a:ext cx="3813775" cy="27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Майстер з ремонту устаткування (1)</a:t>
            </a: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3511057" y="5588593"/>
            <a:ext cx="4106665" cy="30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майстер з ремонту устаткування (1)</a:t>
            </a: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4143374" y="5139434"/>
            <a:ext cx="3474347" cy="2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начальника цеху</a:t>
            </a: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2398973" y="6538260"/>
            <a:ext cx="4192328" cy="320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ru-RU" sz="1100" b="1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Електрослюсар</a:t>
            </a:r>
            <a:r>
              <a:rPr lang="ru-RU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ремонту й </a:t>
            </a:r>
            <a:r>
              <a:rPr lang="ru-RU" sz="1100" b="1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обслуговування</a:t>
            </a:r>
            <a:r>
              <a:rPr lang="ru-RU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автоматики та </a:t>
            </a:r>
            <a:r>
              <a:rPr lang="ru-RU" sz="1100" b="1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засобів</a:t>
            </a:r>
            <a:r>
              <a:rPr lang="en-US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вимірювань</a:t>
            </a:r>
            <a:r>
              <a:rPr lang="ru-RU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електростанцій</a:t>
            </a:r>
            <a:r>
              <a:rPr lang="ru-RU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(2)</a:t>
            </a: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5198540" y="4166547"/>
            <a:ext cx="2497660" cy="36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головного інженера </a:t>
            </a:r>
          </a:p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експлуатації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81650" y="3203803"/>
            <a:ext cx="2342620" cy="3843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СП «КТЕЦ»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601482" y="4669720"/>
            <a:ext cx="3180443" cy="318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 виробничо-технічного відділу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5715781" y="3690826"/>
            <a:ext cx="1898535" cy="34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інженер ТЕЦ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938558" y="3613119"/>
            <a:ext cx="1329267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08181" y="2763525"/>
            <a:ext cx="327443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  <a:latin typeface="+mn-lt"/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Вища інженерна освіта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Високий рівень компетенцій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Професіоналізм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Відповідальність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Розвиток</a:t>
            </a:r>
          </a:p>
          <a:p>
            <a:pPr>
              <a:spcBef>
                <a:spcPts val="600"/>
              </a:spcBef>
            </a:pP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7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647363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uk-UA" dirty="0">
                <a:latin typeface="Century Gothic" panose="020B0502020202020204" pitchFamily="34" charset="0"/>
              </a:rPr>
              <a:t>Розвиток кар’єри</a:t>
            </a:r>
            <a:r>
              <a:rPr lang="ru-RU" dirty="0">
                <a:latin typeface="Century Gothic" panose="020B0502020202020204" pitchFamily="34" charset="0"/>
              </a:rPr>
              <a:t> ремонтного персоналу </a:t>
            </a:r>
            <a:r>
              <a:rPr lang="ru-RU" dirty="0" err="1">
                <a:latin typeface="Century Gothic" panose="020B0502020202020204" pitchFamily="34" charset="0"/>
              </a:rPr>
              <a:t>обладнання</a:t>
            </a:r>
            <a:r>
              <a:rPr lang="ru-RU" dirty="0">
                <a:latin typeface="Century Gothic" panose="020B0502020202020204" pitchFamily="34" charset="0"/>
              </a:rPr>
              <a:t> ТАВ цеху </a:t>
            </a:r>
            <a:r>
              <a:rPr lang="ru-RU" dirty="0" err="1">
                <a:latin typeface="Century Gothic" panose="020B0502020202020204" pitchFamily="34" charset="0"/>
              </a:rPr>
              <a:t>теплової</a:t>
            </a:r>
            <a:r>
              <a:rPr lang="ru-RU" dirty="0">
                <a:latin typeface="Century Gothic" panose="020B0502020202020204" pitchFamily="34" charset="0"/>
              </a:rPr>
              <a:t> автоматики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та </a:t>
            </a:r>
            <a:r>
              <a:rPr lang="ru-RU" dirty="0" err="1">
                <a:latin typeface="Century Gothic" panose="020B0502020202020204" pitchFamily="34" charset="0"/>
              </a:rPr>
              <a:t>вимірювань</a:t>
            </a:r>
            <a:r>
              <a:rPr lang="ru-RU" dirty="0">
                <a:latin typeface="Century Gothic" panose="020B0502020202020204" pitchFamily="34" charset="0"/>
              </a:rPr>
              <a:t> ТЕЦ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60" y="2070603"/>
            <a:ext cx="3048750" cy="113625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08181" y="2316937"/>
            <a:ext cx="485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6600"/>
                </a:solidFill>
              </a:rPr>
              <a:t>Умови побудови кар'єри в енергетиці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8558" y="4217635"/>
            <a:ext cx="1657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Стаж на керівних посадах не менше </a:t>
            </a:r>
          </a:p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років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714750" y="5501898"/>
            <a:ext cx="5495395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38559" y="5694829"/>
            <a:ext cx="1815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Мінімальний </a:t>
            </a:r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 роботи на позиції, </a:t>
            </a:r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(років)</a:t>
            </a:r>
            <a:endParaRPr lang="uk-UA" sz="11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859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12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sp>
        <p:nvSpPr>
          <p:cNvPr id="27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647363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ru-RU" dirty="0" err="1">
                <a:latin typeface="Century Gothic" panose="020B0502020202020204" pitchFamily="34" charset="0"/>
              </a:rPr>
              <a:t>Кваліфікаційні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вимоги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4" y="679511"/>
            <a:ext cx="937435" cy="9143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44284" y="2589207"/>
            <a:ext cx="3326000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dirty="0">
                <a:solidFill>
                  <a:srgbClr val="FF6600"/>
                </a:solidFill>
              </a:rPr>
              <a:t>Кваліфіковані робітники</a:t>
            </a:r>
            <a:endParaRPr lang="ru-RU" sz="1800" b="1" dirty="0">
              <a:solidFill>
                <a:srgbClr val="FF6600"/>
              </a:solidFill>
            </a:endParaRPr>
          </a:p>
          <a:p>
            <a:pPr>
              <a:lnSpc>
                <a:spcPct val="107000"/>
              </a:lnSpc>
            </a:pPr>
            <a:r>
              <a:rPr lang="uk-UA" sz="1800" dirty="0">
                <a:solidFill>
                  <a:srgbClr val="FF6600"/>
                </a:solidFill>
              </a:rPr>
              <a:t>(оперативний персонал ТЕЦ)</a:t>
            </a:r>
            <a:endParaRPr lang="ru-RU" sz="1800" dirty="0">
              <a:solidFill>
                <a:srgbClr val="FF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47139" y="2589207"/>
            <a:ext cx="5343525" cy="38869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dirty="0">
                <a:solidFill>
                  <a:srgbClr val="FF6600"/>
                </a:solidFill>
              </a:rPr>
              <a:t>Керівники виробничих підрозділів ТЕЦ</a:t>
            </a:r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4284" y="4424853"/>
            <a:ext cx="4129657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dirty="0">
                <a:solidFill>
                  <a:srgbClr val="FF6600"/>
                </a:solidFill>
              </a:rPr>
              <a:t>Директор КТЕЦ, головний інженер</a:t>
            </a:r>
            <a:endParaRPr lang="ru-RU" sz="1800" b="1" dirty="0">
              <a:solidFill>
                <a:srgbClr val="FF66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4284" y="3331117"/>
            <a:ext cx="3846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Професійно-технічна освіта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Спеціальна підготовка на виробництві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947139" y="3331117"/>
            <a:ext cx="4579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Повна вища технічна освіта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Стаж роботи за професією – не менше 3 років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4284" y="4931116"/>
            <a:ext cx="82241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Вища освіта другого рівня за ступенем магістра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Післядипломна освіта за галуззю знань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«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Управління та адміністрування» або «Право» 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Стаж роботи на керівних посадах нижчого рівня – не менше 5 років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976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13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sp>
        <p:nvSpPr>
          <p:cNvPr id="27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647363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ru-RU" dirty="0" err="1">
                <a:latin typeface="Century Gothic" panose="020B0502020202020204" pitchFamily="34" charset="0"/>
              </a:rPr>
              <a:t>Загальні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компетенції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4" y="679511"/>
            <a:ext cx="937435" cy="914385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279463"/>
              </p:ext>
            </p:extLst>
          </p:nvPr>
        </p:nvGraphicFramePr>
        <p:xfrm>
          <a:off x="504924" y="2246325"/>
          <a:ext cx="9021296" cy="438975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6001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66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17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824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85175">
                <a:tc>
                  <a:txBody>
                    <a:bodyPr/>
                    <a:lstStyle/>
                    <a:p>
                      <a:pPr algn="ctr"/>
                      <a:endParaRPr lang="ru-RU" sz="1600" b="1" i="0" u="none" strike="noStrike" cap="none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cap="none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Кваліфіковані робітники</a:t>
                      </a:r>
                    </a:p>
                    <a:p>
                      <a:pPr algn="ctr"/>
                      <a:r>
                        <a:rPr lang="uk-UA" sz="1400" b="0" i="0" u="none" strike="noStrike" cap="none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(оперативний персонал ТЕЦ)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cap="none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Керівники виробничих підрозділів ТЕЦ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</a:rPr>
                        <a:t>Директор КТЕЦ,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uk-UA" sz="1400" b="0" dirty="0">
                          <a:solidFill>
                            <a:schemeClr val="bg1"/>
                          </a:solidFill>
                        </a:rPr>
                        <a:t>головний інженер</a:t>
                      </a:r>
                      <a:endParaRPr lang="ru-RU" sz="14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cap="none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Навички ефективного спілкування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 i="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Чітко формулюють свою точку зору, співпрацюють з колегами, беруть до уваги зворотний зв'язок від керівника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 i="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Структуровано та чітко передають інформацію, ставлять завдання та надають зворотний зв'язок працівникам підрозділу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u="none" strike="noStrike" cap="none" dirty="0">
                          <a:solidFill>
                            <a:schemeClr val="bg2">
                              <a:lumMod val="75000"/>
                            </a:schemeClr>
                          </a:solidFill>
                          <a:sym typeface="Arial"/>
                        </a:rPr>
                        <a:t>Ефективно спілкуються з працівниками всіх рівнів, ініціативні в комунікації, створюють умови для взаємодії</a:t>
                      </a:r>
                      <a:endParaRPr lang="ru-RU" sz="1100" b="0" i="0" u="none" strike="noStrike" cap="none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cap="none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Навички управління людьми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uk-UA" sz="1100" b="0" i="0" u="none" strike="noStrike" cap="none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 i="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В рамках свого підрозділу ефективно і раціонально організовують роботу, здійснюють контроль і оцінку виконання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sym typeface="Arial"/>
                        </a:rPr>
                        <a:t>В рамках СП/ТЕЦ керують роботою працівників, здійснюють контроль і коригування</a:t>
                      </a:r>
                      <a:endParaRPr lang="uk-UA" sz="1100" b="0" i="0" u="none" strike="noStrike" cap="none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cap="none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Навички самоуправління та організації діяльності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 i="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Організовують свою працю з урахуванням поставлених термінів і вимог до якості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 i="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Організовують діяльність ввіреного підрозділу, визначають ресурси і пріоритети. Ефективно керують своїм часом (навички</a:t>
                      </a:r>
                      <a:r>
                        <a:rPr lang="uk-UA" sz="1100" b="0" i="0" u="none" strike="noStrike" cap="none" baseline="0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r>
                        <a:rPr lang="uk-UA" sz="1100" b="0" i="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тайм-менеджменту) та емоціями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sym typeface="Arial"/>
                        </a:rPr>
                        <a:t>Організовують діяльність в рамках СП/ТЕЦ, визначають ресурси і пріоритети. Ефективно керують своїм часом (тайм-менеджмент), емоціями та стресом</a:t>
                      </a:r>
                      <a:endParaRPr lang="uk-UA" sz="1100" b="0" i="0" u="none" strike="noStrike" cap="none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517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u="none" strike="noStrike" cap="none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Системне мислення 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537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uk-UA" sz="1100" b="0" i="0" u="none" strike="noStrike" cap="none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uk-UA" sz="1100" b="0" i="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Аналізують, приймають оптимальні рішення, прогнозують труднощі та способи їх вирішення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u="none" strike="noStrike" cap="none" noProof="0" dirty="0">
                          <a:solidFill>
                            <a:schemeClr val="bg2">
                              <a:lumMod val="75000"/>
                            </a:schemeClr>
                          </a:solidFill>
                          <a:sym typeface="Arial"/>
                        </a:rPr>
                        <a:t>Мислять і діють системно, прогнозують та мінімізують ризики та способи їх вирішення в рамках підприємства</a:t>
                      </a:r>
                      <a:endParaRPr lang="uk-UA" sz="1100" b="0" i="0" u="none" strike="noStrike" cap="none" noProof="0" dirty="0">
                        <a:solidFill>
                          <a:schemeClr val="bg2">
                            <a:lumMod val="75000"/>
                          </a:schemeClr>
                        </a:solidFill>
                        <a:latin typeface="+mn-lt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6224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14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sp>
        <p:nvSpPr>
          <p:cNvPr id="27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647363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ru-RU" dirty="0" err="1">
                <a:latin typeface="Century Gothic" panose="020B0502020202020204" pitchFamily="34" charset="0"/>
              </a:rPr>
              <a:t>Спеціальна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підготовка</a:t>
            </a:r>
            <a:r>
              <a:rPr lang="ru-RU" dirty="0">
                <a:latin typeface="Century Gothic" panose="020B0502020202020204" pitchFamily="34" charset="0"/>
              </a:rPr>
              <a:t> на </a:t>
            </a:r>
            <a:r>
              <a:rPr lang="ru-RU" dirty="0" err="1">
                <a:latin typeface="Century Gothic" panose="020B0502020202020204" pitchFamily="34" charset="0"/>
              </a:rPr>
              <a:t>виробництві</a:t>
            </a:r>
            <a:endParaRPr lang="ru-RU" dirty="0">
              <a:latin typeface="Century Gothic" panose="020B0502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84" y="679511"/>
            <a:ext cx="937435" cy="914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307" y="3547512"/>
            <a:ext cx="2530418" cy="37959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4284" y="2131954"/>
            <a:ext cx="9278490" cy="130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Roboto Condensed Light"/>
              </a:rPr>
              <a:t>Відповідно до Положення про порядок проведення навчання та перевірки знань працівників КП «КИЇВТЕПЛОЕНЕРГО» з питань охорони праці, технічної експлуатації та пожежної безпеки </a:t>
            </a:r>
          </a:p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sym typeface="Roboto Condensed Light"/>
              </a:rPr>
              <a:t>П №8/1-51-20 оперативні працівники до початку самостійної роботи проходять спеціальну підготовку з питань технічної експлуатації, спеціальне навчання з питань охорони праці та безпеки праці, стажування, дублювання, протиаварійні та протипожежні тренування.</a:t>
            </a:r>
            <a:endParaRPr lang="ru-RU" sz="15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sym typeface="Roboto Condensed Ligh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4284" y="3770254"/>
            <a:ext cx="9278490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800" b="1" dirty="0">
                <a:solidFill>
                  <a:srgbClr val="FF6600"/>
                </a:solidFill>
                <a:sym typeface="Roboto Condensed Light"/>
              </a:rPr>
              <a:t>Навчання займає до 3 місяців </a:t>
            </a:r>
            <a:endParaRPr lang="ru-RU" sz="1800" b="1" dirty="0">
              <a:solidFill>
                <a:srgbClr val="FF6600"/>
              </a:solidFill>
              <a:sym typeface="Roboto Condensed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84" y="4222973"/>
            <a:ext cx="4681148" cy="31205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37688" y="4222973"/>
            <a:ext cx="95250" cy="3120504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556307" y="3547512"/>
            <a:ext cx="95250" cy="3795965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816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15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sp>
        <p:nvSpPr>
          <p:cNvPr id="27" name="Shape 189"/>
          <p:cNvSpPr txBox="1">
            <a:spLocks noGrp="1"/>
          </p:cNvSpPr>
          <p:nvPr>
            <p:ph type="title"/>
          </p:nvPr>
        </p:nvSpPr>
        <p:spPr>
          <a:xfrm>
            <a:off x="1661551" y="758435"/>
            <a:ext cx="5885118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ru-RU" dirty="0">
                <a:latin typeface="Century Gothic" panose="020B0502020202020204" pitchFamily="34" charset="0"/>
              </a:rPr>
              <a:t>Пере</a:t>
            </a:r>
            <a:r>
              <a:rPr lang="uk-UA" dirty="0">
                <a:latin typeface="Century Gothic" panose="020B0502020202020204" pitchFamily="34" charset="0"/>
              </a:rPr>
              <a:t>лік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вакансій</a:t>
            </a:r>
            <a:r>
              <a:rPr lang="ru-RU" dirty="0">
                <a:latin typeface="Century Gothic" panose="020B0502020202020204" pitchFamily="34" charset="0"/>
              </a:rPr>
              <a:t> СП «КТЕЦ»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КП «КИЇВТЕПЛОЕНЕРГО»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05" y="722443"/>
            <a:ext cx="1237108" cy="67618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61976" y="2198191"/>
            <a:ext cx="4657725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організації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експлуатації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та ремонту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ремонту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ремонту ІІ кат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ремонту І кат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технічного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нагляду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ІІ кат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охорони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праці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категорії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проектно-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кошторисної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роботи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категорії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метрології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категорії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налагодження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удосконалення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технології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експлуатації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електричних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станцій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та мереж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II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категорії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-конструктор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категорії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Інженер-електронік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Інженер-електронік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II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категорії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метрології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II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категорії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Інжене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цивільного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захисту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категорії</a:t>
            </a:r>
            <a:endParaRPr lang="ru-RU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Дефектоскопіст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 ультразвукового контролю 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Електрогазозварник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Електромонтер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випробувань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вимірювань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>
              <a:buClr>
                <a:srgbClr val="FF9800"/>
              </a:buClr>
            </a:pP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9702" y="2198191"/>
            <a:ext cx="4448174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Електромонтер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обслуговування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електроустаткування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електростанцій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Електромонтер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з ремонту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апаратури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релейного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захисту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й автоматики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Електромонтер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з ремонту та монтажу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кабельних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ліній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Електрослюсар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обслуговування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автоматики та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засобів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вимірювань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електростанцій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Електрослюсар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ремонту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електричних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машин 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Електрослюсар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ремонту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електроустаткування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електростанцій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Електрослюсар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ремонту й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обслуговування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автоматики та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засобів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вимірювань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електростанцій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Електрослюсар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ремонту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устаткування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розподільних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пристроїв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Машиніст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енергоблока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Машиніст-обхідник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котельного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устаткування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  <a:p>
            <a:pPr marL="285750" indent="-285750"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Машиніст-обхідник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з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турбінного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устаткування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613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sp>
        <p:nvSpPr>
          <p:cNvPr id="27" name="Shape 189"/>
          <p:cNvSpPr txBox="1">
            <a:spLocks noGrp="1"/>
          </p:cNvSpPr>
          <p:nvPr>
            <p:ph type="title"/>
          </p:nvPr>
        </p:nvSpPr>
        <p:spPr>
          <a:xfrm>
            <a:off x="1661551" y="758435"/>
            <a:ext cx="633839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ru-RU" dirty="0" smtClean="0">
                <a:latin typeface="Century Gothic" panose="020B0502020202020204" pitchFamily="34" charset="0"/>
              </a:rPr>
              <a:t>ПРОГРАМА ЗАЛУЧЕННЯ МОЛОДИХ </a:t>
            </a:r>
            <a:r>
              <a:rPr lang="ru-RU" dirty="0">
                <a:latin typeface="Century Gothic" panose="020B0502020202020204" pitchFamily="34" charset="0"/>
              </a:rPr>
              <a:t>СПЕЦІАЛІСТІВ </a:t>
            </a:r>
            <a:r>
              <a:rPr lang="ru-RU" dirty="0" smtClean="0">
                <a:latin typeface="Century Gothic" panose="020B0502020202020204" pitchFamily="34" charset="0"/>
              </a:rPr>
              <a:t>НА </a:t>
            </a:r>
            <a:r>
              <a:rPr lang="ru-RU" dirty="0">
                <a:latin typeface="Century Gothic" panose="020B0502020202020204" pitchFamily="34" charset="0"/>
              </a:rPr>
              <a:t>ПІДПРИЄМСТВО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44284" y="2589207"/>
            <a:ext cx="7952016" cy="4409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dirty="0">
                <a:solidFill>
                  <a:srgbClr val="FF6600"/>
                </a:solidFill>
              </a:rPr>
              <a:t>Наукові зустрічі:</a:t>
            </a:r>
          </a:p>
          <a:p>
            <a:pPr>
              <a:lnSpc>
                <a:spcPct val="107000"/>
              </a:lnSpc>
            </a:pPr>
            <a:endParaRPr lang="uk-UA" sz="1800" b="1" dirty="0">
              <a:solidFill>
                <a:srgbClr val="FF6600"/>
              </a:solidFill>
            </a:endParaRP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Відео екскурсії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по об’єктам підприємства + відповіді на запитання студентів </a:t>
            </a:r>
            <a:endParaRPr lang="uk-UA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Відео-роз’яснення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щодо роботи по професіям</a:t>
            </a: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Залучення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фахівців компанії до навчального процесу</a:t>
            </a:r>
            <a:endParaRPr lang="ru-RU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uk-UA" sz="1400" b="1" dirty="0" smtClean="0">
                <a:solidFill>
                  <a:srgbClr val="FF6600"/>
                </a:solidFill>
              </a:rPr>
              <a:t>• </a:t>
            </a: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Екскурсії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 музей Енергетики на ТЕЦ-5</a:t>
            </a: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Підтримка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ініціатив дівчат </a:t>
            </a:r>
            <a:r>
              <a:rPr lang="en-US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STEM</a:t>
            </a:r>
            <a:endParaRPr lang="uk-UA" sz="14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uk-UA" sz="1400" b="1" dirty="0">
              <a:solidFill>
                <a:srgbClr val="FF6600"/>
              </a:solidFill>
            </a:endParaRPr>
          </a:p>
          <a:p>
            <a:r>
              <a:rPr lang="ru-RU" sz="1800" b="1" dirty="0" err="1">
                <a:solidFill>
                  <a:srgbClr val="FF6600"/>
                </a:solidFill>
              </a:rPr>
              <a:t>Переваги</a:t>
            </a:r>
            <a:r>
              <a:rPr lang="ru-RU" sz="1800" b="1" dirty="0">
                <a:solidFill>
                  <a:srgbClr val="FF6600"/>
                </a:solidFill>
              </a:rPr>
              <a:t> </a:t>
            </a:r>
            <a:r>
              <a:rPr lang="ru-RU" sz="1800" b="1" dirty="0" err="1">
                <a:solidFill>
                  <a:srgbClr val="FF6600"/>
                </a:solidFill>
              </a:rPr>
              <a:t>роботи</a:t>
            </a:r>
            <a:r>
              <a:rPr lang="ru-RU" sz="1800" b="1" dirty="0">
                <a:solidFill>
                  <a:srgbClr val="FF6600"/>
                </a:solidFill>
              </a:rPr>
              <a:t> в </a:t>
            </a:r>
            <a:r>
              <a:rPr lang="ru-RU" sz="1800" b="1" dirty="0" err="1" smtClean="0">
                <a:solidFill>
                  <a:srgbClr val="FF6600"/>
                </a:solidFill>
              </a:rPr>
              <a:t>Київтеплоенерго</a:t>
            </a:r>
            <a:r>
              <a:rPr lang="ru-RU" sz="1800" b="1" dirty="0" smtClean="0">
                <a:solidFill>
                  <a:srgbClr val="FF6600"/>
                </a:solidFill>
              </a:rPr>
              <a:t>:</a:t>
            </a:r>
            <a:endParaRPr lang="en-US" sz="1800" b="1" dirty="0" smtClean="0">
              <a:solidFill>
                <a:srgbClr val="FF6600"/>
              </a:solidFill>
            </a:endParaRPr>
          </a:p>
          <a:p>
            <a:endParaRPr lang="uk-UA" sz="1400" b="1" dirty="0" smtClean="0">
              <a:solidFill>
                <a:srgbClr val="FF6600"/>
              </a:solidFill>
            </a:endParaRP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Корпоративний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Учбовий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центр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Власний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гуртожиток</a:t>
            </a: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Медичне 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страхування </a:t>
            </a:r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r>
              <a:rPr lang="uk-UA" sz="1400" b="1" dirty="0" smtClean="0">
                <a:solidFill>
                  <a:srgbClr val="FF6600"/>
                </a:solidFill>
              </a:rPr>
              <a:t>• </a:t>
            </a: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Сприяння у професійному становленні</a:t>
            </a: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ru-RU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Власний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спортивно-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оздоровлюючий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комплекс,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безкоштовний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для </a:t>
            </a:r>
            <a:r>
              <a:rPr lang="ru-RU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працівників</a:t>
            </a:r>
            <a:endParaRPr lang="uk-UA" sz="1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uk-UA" sz="1400" b="1" dirty="0">
                <a:solidFill>
                  <a:srgbClr val="FF6600"/>
                </a:solidFill>
              </a:rPr>
              <a:t>• </a:t>
            </a:r>
            <a:r>
              <a:rPr lang="ru-RU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Соціальні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програми</a:t>
            </a:r>
            <a:r>
              <a:rPr lang="ru-RU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: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екскурсійні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програми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та тури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вихідного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дня,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сімейний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відпочинок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відвідування</a:t>
            </a:r>
            <a:r>
              <a:rPr lang="ru-RU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театрів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та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виставок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професійні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свята,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новорічні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ранки для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дітей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працівників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, </a:t>
            </a:r>
            <a:r>
              <a:rPr lang="ru-RU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тощо</a:t>
            </a:r>
            <a:r>
              <a:rPr lang="uk-UA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 </a:t>
            </a:r>
            <a:endParaRPr lang="ru-RU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  <a:p>
            <a:endParaRPr lang="uk-UA" sz="14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40" y="749824"/>
            <a:ext cx="726896" cy="72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59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17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sp>
        <p:nvSpPr>
          <p:cNvPr id="27" name="Shape 189"/>
          <p:cNvSpPr txBox="1">
            <a:spLocks noGrp="1"/>
          </p:cNvSpPr>
          <p:nvPr>
            <p:ph type="title"/>
          </p:nvPr>
        </p:nvSpPr>
        <p:spPr>
          <a:xfrm>
            <a:off x="1661551" y="758435"/>
            <a:ext cx="633839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uk-UA" dirty="0" smtClean="0">
                <a:latin typeface="Century Gothic" panose="020B0502020202020204" pitchFamily="34" charset="0"/>
              </a:rPr>
              <a:t>КОНТАКТИ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05592" y="3027357"/>
            <a:ext cx="6184749" cy="619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</a:pPr>
            <a:r>
              <a:rPr lang="uk-UA" sz="1800" b="1" dirty="0" smtClean="0">
                <a:solidFill>
                  <a:srgbClr val="FF6600"/>
                </a:solidFill>
              </a:rPr>
              <a:t>Почни кар’єру разом з </a:t>
            </a:r>
            <a:r>
              <a:rPr lang="uk-UA" sz="1800" b="1" dirty="0" err="1" smtClean="0">
                <a:solidFill>
                  <a:srgbClr val="FF6600"/>
                </a:solidFill>
              </a:rPr>
              <a:t>Київтеплоенерго</a:t>
            </a:r>
            <a:endParaRPr lang="uk-UA" sz="1800" b="1" dirty="0" smtClean="0">
              <a:solidFill>
                <a:srgbClr val="FF6600"/>
              </a:solidFill>
            </a:endParaRPr>
          </a:p>
          <a:p>
            <a:pPr algn="r">
              <a:lnSpc>
                <a:spcPct val="107000"/>
              </a:lnSpc>
            </a:pP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(</a:t>
            </a:r>
            <a:r>
              <a:rPr lang="uk-UA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кар’єрна сторінка у </a:t>
            </a:r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facebook</a:t>
            </a:r>
            <a:r>
              <a:rPr lang="uk-UA" sz="1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1943" y="2716154"/>
            <a:ext cx="1169900" cy="11699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942" y="4124179"/>
            <a:ext cx="1182430" cy="11824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72591" y="4506320"/>
            <a:ext cx="2834430" cy="367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uk-UA" sz="1800" b="1" dirty="0">
                <a:solidFill>
                  <a:srgbClr val="FF6600"/>
                </a:solidFill>
              </a:rPr>
              <a:t>Вакансії підприємства</a:t>
            </a:r>
            <a:r>
              <a:rPr lang="en-US" sz="1800" b="1" dirty="0">
                <a:solidFill>
                  <a:srgbClr val="FF6600"/>
                </a:solidFill>
              </a:rPr>
              <a:t> </a:t>
            </a:r>
            <a:endParaRPr lang="uk-UA" sz="1800" b="1" dirty="0">
              <a:solidFill>
                <a:srgbClr val="FF66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01" y="609602"/>
            <a:ext cx="1113750" cy="10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9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18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sp>
        <p:nvSpPr>
          <p:cNvPr id="27" name="Shape 189"/>
          <p:cNvSpPr txBox="1">
            <a:spLocks noGrp="1"/>
          </p:cNvSpPr>
          <p:nvPr>
            <p:ph type="title"/>
          </p:nvPr>
        </p:nvSpPr>
        <p:spPr>
          <a:xfrm>
            <a:off x="1661551" y="758435"/>
            <a:ext cx="5885118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ru-RU" dirty="0">
                <a:latin typeface="Century Gothic" panose="020B0502020202020204" pitchFamily="34" charset="0"/>
              </a:rPr>
              <a:t>КП «КИЇВТЕПЛОЕНЕРГО»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63205" y="3436441"/>
            <a:ext cx="979044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9800"/>
              </a:buClr>
            </a:pPr>
            <a:r>
              <a:rPr lang="ru-RU" sz="3600" b="1" dirty="0" err="1">
                <a:solidFill>
                  <a:srgbClr val="FF6600"/>
                </a:solidFill>
                <a:sym typeface="Roboto Condensed Light"/>
              </a:rPr>
              <a:t>Дякуємо</a:t>
            </a:r>
            <a:r>
              <a:rPr lang="ru-RU" sz="3600" b="1" dirty="0">
                <a:solidFill>
                  <a:srgbClr val="FF6600"/>
                </a:solidFill>
                <a:sym typeface="Roboto Condensed Light"/>
              </a:rPr>
              <a:t> за </a:t>
            </a:r>
            <a:r>
              <a:rPr lang="ru-RU" sz="3600" b="1" dirty="0" err="1">
                <a:solidFill>
                  <a:srgbClr val="FF6600"/>
                </a:solidFill>
                <a:sym typeface="Roboto Condensed Light"/>
              </a:rPr>
              <a:t>увагу</a:t>
            </a:r>
            <a:r>
              <a:rPr lang="ru-RU" sz="3600" b="1" dirty="0">
                <a:solidFill>
                  <a:srgbClr val="FF6600"/>
                </a:solidFill>
                <a:sym typeface="Roboto Condensed Light"/>
              </a:rPr>
              <a:t>!</a:t>
            </a:r>
          </a:p>
          <a:p>
            <a:pPr algn="ctr">
              <a:buClr>
                <a:srgbClr val="FF9800"/>
              </a:buClr>
            </a:pPr>
            <a:endParaRPr lang="uk-UA" sz="900" b="1" dirty="0">
              <a:solidFill>
                <a:srgbClr val="3F5378"/>
              </a:solidFill>
              <a:sym typeface="Roboto Condensed Light"/>
            </a:endParaRPr>
          </a:p>
          <a:p>
            <a:pPr algn="ctr">
              <a:buClr>
                <a:srgbClr val="FF9800"/>
              </a:buClr>
            </a:pPr>
            <a:r>
              <a:rPr lang="uk-UA" sz="3600" b="1" dirty="0">
                <a:solidFill>
                  <a:srgbClr val="3F5378"/>
                </a:solidFill>
                <a:sym typeface="Roboto Condensed Light"/>
              </a:rPr>
              <a:t>Чекаємо на вас!</a:t>
            </a:r>
            <a:endParaRPr lang="ru-RU" sz="3600" b="1" dirty="0">
              <a:solidFill>
                <a:srgbClr val="3F5378"/>
              </a:solidFill>
              <a:sym typeface="Roboto Condensed Light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37" y="794242"/>
            <a:ext cx="1047805" cy="64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970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538745" y="758435"/>
            <a:ext cx="6271755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ПРО КОМПАНІЮ</a:t>
            </a:r>
            <a:endParaRPr lang="uk-UA" sz="1200" b="0" dirty="0">
              <a:latin typeface="Century Gothic" panose="020B050202020202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2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sp>
        <p:nvSpPr>
          <p:cNvPr id="38" name="Объект 2">
            <a:extLst>
              <a:ext uri="{FF2B5EF4-FFF2-40B4-BE49-F238E27FC236}">
                <a16:creationId xmlns:a16="http://schemas.microsoft.com/office/drawing/2014/main" xmlns="" id="{F5AA0430-4ADF-4A78-8D98-00FB8BCF8B18}"/>
              </a:ext>
            </a:extLst>
          </p:cNvPr>
          <p:cNvSpPr txBox="1">
            <a:spLocks/>
          </p:cNvSpPr>
          <p:nvPr/>
        </p:nvSpPr>
        <p:spPr>
          <a:xfrm>
            <a:off x="603405" y="3140972"/>
            <a:ext cx="5107201" cy="304841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71993" marR="0" lvl="0" indent="-522661" algn="l" rtl="0">
              <a:lnSpc>
                <a:spcPct val="100000"/>
              </a:lnSpc>
              <a:spcBef>
                <a:spcPts val="882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43985" marR="0" lvl="1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15978" marR="0" lvl="2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687970" marR="0" lvl="3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359963" marR="0" lvl="4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4031955" marR="0" lvl="5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4703948" marR="0" lvl="6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5375940" marR="0" lvl="7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6047933" marR="0" lvl="8" indent="-522661" algn="l" rtl="0">
              <a:lnSpc>
                <a:spcPct val="100000"/>
              </a:lnSpc>
              <a:spcBef>
                <a:spcPts val="1470"/>
              </a:spcBef>
              <a:spcAft>
                <a:spcPts val="147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Roboto Condensed Light"/>
              <a:buNone/>
            </a:pPr>
            <a:r>
              <a:rPr lang="ru-RU" sz="23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ОСНОВНІ НАПРЯМКИ ДІЯЛЬНОСТІ: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Roboto Condensed Light"/>
              <a:buNone/>
            </a:pPr>
            <a:endParaRPr lang="ru-RU" sz="1000" b="1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100" b="1" dirty="0">
                <a:solidFill>
                  <a:srgbClr val="FF6600"/>
                </a:solidFill>
              </a:rPr>
              <a:t>•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Виробництво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електричної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та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теплової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енергії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100" b="1" dirty="0">
                <a:solidFill>
                  <a:srgbClr val="FF6600"/>
                </a:solidFill>
              </a:rPr>
              <a:t>•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Транспортування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теплової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енергії</a:t>
            </a:r>
            <a:endParaRPr lang="ru-RU" sz="21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100" b="1" dirty="0">
                <a:solidFill>
                  <a:srgbClr val="FF6600"/>
                </a:solidFill>
              </a:rPr>
              <a:t>•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Постачання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теплової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енергії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100" b="1" dirty="0">
                <a:solidFill>
                  <a:srgbClr val="FF6600"/>
                </a:solidFill>
              </a:rPr>
              <a:t>•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Послуги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з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постачання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гарячої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води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uk-UA" sz="2100" b="1" dirty="0">
                <a:solidFill>
                  <a:srgbClr val="FF6600"/>
                </a:solidFill>
              </a:rPr>
              <a:t>•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Утилізація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(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термічне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знешкодження</a:t>
            </a:r>
            <a:r>
              <a:rPr lang="ru-RU" sz="2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) </a:t>
            </a:r>
            <a:r>
              <a:rPr lang="ru-RU" sz="21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  <a:sym typeface="Arial"/>
              </a:rPr>
              <a:t>відходів</a:t>
            </a:r>
            <a:endParaRPr lang="ru-RU" sz="21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  <a:sym typeface="Arial"/>
            </a:endParaRPr>
          </a:p>
        </p:txBody>
      </p:sp>
      <p:sp>
        <p:nvSpPr>
          <p:cNvPr id="39" name="Объект 3">
            <a:extLst>
              <a:ext uri="{FF2B5EF4-FFF2-40B4-BE49-F238E27FC236}">
                <a16:creationId xmlns:a16="http://schemas.microsoft.com/office/drawing/2014/main" xmlns="" id="{C15B232C-F76F-40D2-81C4-2B9722FBCD4F}"/>
              </a:ext>
            </a:extLst>
          </p:cNvPr>
          <p:cNvSpPr txBox="1">
            <a:spLocks/>
          </p:cNvSpPr>
          <p:nvPr/>
        </p:nvSpPr>
        <p:spPr>
          <a:xfrm>
            <a:off x="6420680" y="3141187"/>
            <a:ext cx="3388575" cy="413717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71993" marR="0" lvl="0" indent="-522661" algn="l" rtl="0">
              <a:lnSpc>
                <a:spcPct val="100000"/>
              </a:lnSpc>
              <a:spcBef>
                <a:spcPts val="882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43985" marR="0" lvl="1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15978" marR="0" lvl="2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687970" marR="0" lvl="3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359963" marR="0" lvl="4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4031955" marR="0" lvl="5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4703948" marR="0" lvl="6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5375940" marR="0" lvl="7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6047933" marR="0" lvl="8" indent="-522661" algn="l" rtl="0">
              <a:lnSpc>
                <a:spcPct val="100000"/>
              </a:lnSpc>
              <a:spcBef>
                <a:spcPts val="1470"/>
              </a:spcBef>
              <a:spcAft>
                <a:spcPts val="147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uk-UA" sz="1600" b="1" dirty="0">
                <a:solidFill>
                  <a:srgbClr val="FF6600"/>
                </a:solidFill>
                <a:latin typeface="Arial"/>
                <a:ea typeface="Arial"/>
                <a:cs typeface="Arial"/>
              </a:rPr>
              <a:t>ЗА 2 РОКИ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>
                <a:solidFill>
                  <a:srgbClr val="FF6600"/>
                </a:solidFill>
                <a:latin typeface="Arial"/>
                <a:ea typeface="Arial"/>
                <a:cs typeface="Arial"/>
              </a:rPr>
              <a:t>(з моменту повернення теплоенергетичного комплексу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>
                <a:solidFill>
                  <a:srgbClr val="FF6600"/>
                </a:solidFill>
                <a:latin typeface="Arial"/>
                <a:ea typeface="Arial"/>
                <a:cs typeface="Arial"/>
              </a:rPr>
              <a:t>в управління міста)</a:t>
            </a:r>
            <a:r>
              <a:rPr lang="uk-UA" sz="1600" b="1" dirty="0">
                <a:solidFill>
                  <a:srgbClr val="FF6600"/>
                </a:solidFill>
                <a:latin typeface="Arial"/>
                <a:ea typeface="Arial"/>
                <a:cs typeface="Arial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endParaRPr lang="uk-UA" sz="800" b="1" dirty="0">
              <a:solidFill>
                <a:srgbClr val="3F5378"/>
              </a:solidFill>
              <a:latin typeface="+mn-lt"/>
              <a:ea typeface="Arial"/>
              <a:cs typeface="Arial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uk-UA" sz="1500" b="1" dirty="0">
                <a:solidFill>
                  <a:srgbClr val="3F5378"/>
                </a:solidFill>
                <a:latin typeface="+mn-lt"/>
                <a:ea typeface="Arial"/>
                <a:cs typeface="Arial"/>
              </a:rPr>
              <a:t>Створено 1 037 робочих місць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uk-UA" sz="1500" b="1" dirty="0">
                <a:solidFill>
                  <a:srgbClr val="3F5378"/>
                </a:solidFill>
                <a:latin typeface="+mn-lt"/>
                <a:ea typeface="Arial"/>
                <a:cs typeface="Arial"/>
              </a:rPr>
              <a:t>Середня заробітна плата для усіх працівників зросла на 38%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uk-UA" sz="1500" b="1" dirty="0">
                <a:solidFill>
                  <a:srgbClr val="3F5378"/>
                </a:solidFill>
                <a:latin typeface="+mn-lt"/>
                <a:ea typeface="Arial"/>
                <a:cs typeface="Arial"/>
              </a:rPr>
              <a:t>Постійне професійне навчання та підвищення кваліфікації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uk-UA" sz="1500" b="1" dirty="0">
                <a:solidFill>
                  <a:srgbClr val="3F5378"/>
                </a:solidFill>
                <a:latin typeface="+mn-lt"/>
                <a:ea typeface="Arial"/>
                <a:cs typeface="Arial"/>
              </a:rPr>
              <a:t>Інститут наставництва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03406" y="2042755"/>
            <a:ext cx="9550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>
                <a:solidFill>
                  <a:srgbClr val="3F5378"/>
                </a:solidFill>
              </a:rPr>
              <a:t>• </a:t>
            </a:r>
            <a:r>
              <a:rPr lang="uk-UA" sz="1400" b="1" dirty="0" smtClean="0">
                <a:solidFill>
                  <a:srgbClr val="3F5378"/>
                </a:solidFill>
                <a:latin typeface="Century Gothic" panose="020B0502020202020204" pitchFamily="34" charset="0"/>
              </a:rPr>
              <a:t>Входить </a:t>
            </a:r>
            <a:r>
              <a:rPr lang="uk-UA" sz="1400" b="1" dirty="0">
                <a:solidFill>
                  <a:srgbClr val="3F5378"/>
                </a:solidFill>
                <a:latin typeface="Century Gothic" panose="020B0502020202020204" pitchFamily="34" charset="0"/>
              </a:rPr>
              <a:t>до трійки найбільших </a:t>
            </a:r>
            <a:r>
              <a:rPr lang="uk-UA" sz="1400" b="1" dirty="0" smtClean="0">
                <a:solidFill>
                  <a:srgbClr val="3F5378"/>
                </a:solidFill>
                <a:latin typeface="Century Gothic" panose="020B0502020202020204" pitchFamily="34" charset="0"/>
              </a:rPr>
              <a:t>комунальних теплопостачальних </a:t>
            </a:r>
            <a:r>
              <a:rPr lang="uk-UA" sz="1400" b="1" dirty="0">
                <a:solidFill>
                  <a:srgbClr val="3F5378"/>
                </a:solidFill>
                <a:latin typeface="Century Gothic" panose="020B0502020202020204" pitchFamily="34" charset="0"/>
              </a:rPr>
              <a:t>компаній Європи</a:t>
            </a:r>
          </a:p>
          <a:p>
            <a:r>
              <a:rPr lang="uk-UA" sz="1400" b="1" dirty="0">
                <a:solidFill>
                  <a:srgbClr val="3F5378"/>
                </a:solidFill>
              </a:rPr>
              <a:t>• </a:t>
            </a:r>
            <a:r>
              <a:rPr lang="uk-UA" sz="1400" b="1" dirty="0" smtClean="0">
                <a:solidFill>
                  <a:srgbClr val="3F5378"/>
                </a:solidFill>
                <a:latin typeface="Century Gothic" panose="020B0502020202020204" pitchFamily="34" charset="0"/>
              </a:rPr>
              <a:t>Найбільше </a:t>
            </a:r>
            <a:r>
              <a:rPr lang="uk-UA" sz="1400" b="1" dirty="0">
                <a:solidFill>
                  <a:srgbClr val="3F5378"/>
                </a:solidFill>
                <a:latin typeface="Century Gothic" panose="020B0502020202020204" pitchFamily="34" charset="0"/>
              </a:rPr>
              <a:t>в Україні підприємство в сфері теплозабезпечення та </a:t>
            </a:r>
            <a:r>
              <a:rPr lang="uk-UA" sz="1400" b="1" dirty="0" smtClean="0">
                <a:solidFill>
                  <a:srgbClr val="3F5378"/>
                </a:solidFill>
                <a:latin typeface="Century Gothic" panose="020B0502020202020204" pitchFamily="34" charset="0"/>
              </a:rPr>
              <a:t>енергетики</a:t>
            </a:r>
            <a:r>
              <a:rPr lang="uk-UA" sz="1400" b="1" dirty="0">
                <a:solidFill>
                  <a:srgbClr val="3F5378"/>
                </a:solidFill>
                <a:latin typeface="Century Gothic" panose="020B0502020202020204" pitchFamily="34" charset="0"/>
              </a:rPr>
              <a:t/>
            </a:r>
            <a:br>
              <a:rPr lang="uk-UA" sz="1400" b="1" dirty="0">
                <a:solidFill>
                  <a:srgbClr val="3F5378"/>
                </a:solidFill>
                <a:latin typeface="Century Gothic" panose="020B0502020202020204" pitchFamily="34" charset="0"/>
              </a:rPr>
            </a:b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Забезпечує </a:t>
            </a:r>
            <a:r>
              <a:rPr lang="uk-UA" sz="1400" b="1" dirty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в Києві:	централізованим опаленням 15 703 об’єктів, гарячою водою 14 787 </a:t>
            </a:r>
            <a:r>
              <a:rPr lang="uk-UA" sz="1400" b="1" dirty="0" smtClean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rPr>
              <a:t>об’єктів</a:t>
            </a:r>
          </a:p>
          <a:p>
            <a:r>
              <a:rPr lang="uk-UA" sz="1400" b="1" dirty="0">
                <a:solidFill>
                  <a:srgbClr val="3F5378"/>
                </a:solidFill>
              </a:rPr>
              <a:t>• </a:t>
            </a:r>
            <a:r>
              <a:rPr lang="uk-UA" sz="1400" b="1" dirty="0" smtClean="0">
                <a:solidFill>
                  <a:srgbClr val="3F5378"/>
                </a:solidFill>
                <a:latin typeface="Century Gothic" panose="020B0502020202020204" pitchFamily="34" charset="0"/>
                <a:sym typeface="Roboto Condensed"/>
              </a:rPr>
              <a:t>В </a:t>
            </a:r>
            <a:r>
              <a:rPr lang="uk-UA" sz="1400" b="1" dirty="0">
                <a:solidFill>
                  <a:srgbClr val="3F5378"/>
                </a:solidFill>
                <a:latin typeface="Century Gothic" panose="020B0502020202020204" pitchFamily="34" charset="0"/>
                <a:sym typeface="Roboto Condensed"/>
              </a:rPr>
              <a:t>нашій команді більше 9 000 висококваліфікованих </a:t>
            </a:r>
            <a:r>
              <a:rPr lang="uk-UA" sz="1400" b="1" dirty="0" smtClean="0">
                <a:solidFill>
                  <a:srgbClr val="3F5378"/>
                </a:solidFill>
                <a:latin typeface="Century Gothic" panose="020B0502020202020204" pitchFamily="34" charset="0"/>
                <a:sym typeface="Roboto Condensed"/>
              </a:rPr>
              <a:t>фахівців</a:t>
            </a:r>
            <a:endParaRPr lang="ru-RU" sz="1400" b="1" dirty="0">
              <a:solidFill>
                <a:srgbClr val="3F5378"/>
              </a:solidFill>
              <a:latin typeface="Century Gothic" panose="020B0502020202020204" pitchFamily="34" charset="0"/>
              <a:sym typeface="Roboto Condensed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3" t="8027" b="43759"/>
          <a:stretch/>
        </p:blipFill>
        <p:spPr>
          <a:xfrm>
            <a:off x="676275" y="5589486"/>
            <a:ext cx="4587953" cy="15828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2613" y="4264902"/>
            <a:ext cx="654548" cy="630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8538" y="4961514"/>
            <a:ext cx="469224" cy="4968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4458" y="5543509"/>
            <a:ext cx="625014" cy="35306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8094" y="6047859"/>
            <a:ext cx="429399" cy="5725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0537" y="794242"/>
            <a:ext cx="1047805" cy="64773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76275" y="5589486"/>
            <a:ext cx="95250" cy="1580458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2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6271755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СТРУКТУРНІ ПІДРОЗДІЛИ </a:t>
            </a:r>
            <a:r>
              <a:rPr lang="uk-UA" b="0" dirty="0">
                <a:latin typeface="Century Gothic" panose="020B0502020202020204" pitchFamily="34" charset="0"/>
              </a:rPr>
              <a:t>(СП)</a:t>
            </a:r>
            <a:endParaRPr lang="uk-UA" sz="1200" b="0" dirty="0">
              <a:latin typeface="Century Gothic" panose="020B050202020202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3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751509"/>
            <a:ext cx="824273" cy="7823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06" y="3853740"/>
            <a:ext cx="1206563" cy="13716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2835" y="5470893"/>
            <a:ext cx="1206563" cy="13716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2835" y="3853740"/>
            <a:ext cx="1206563" cy="13716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3406" y="2236587"/>
            <a:ext cx="1206563" cy="13716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2835" y="2236587"/>
            <a:ext cx="1206563" cy="13716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05" y="5470893"/>
            <a:ext cx="1206563" cy="137167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6238448" y="4097704"/>
            <a:ext cx="3638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200" b="1" kern="1200" dirty="0">
                <a:solidFill>
                  <a:srgbClr val="3F53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ЗАВОД «ЕНЕРГІЯ» </a:t>
            </a:r>
            <a:endParaRPr lang="en-US" sz="1200" b="1" kern="1200" dirty="0">
              <a:solidFill>
                <a:srgbClr val="3F537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uk-UA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Переробляє 25% сміття в місті </a:t>
            </a:r>
            <a:endParaRPr lang="ru-RU" sz="12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/>
            <a:r>
              <a:rPr lang="uk-UA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Забезпечує опаленням близько 300 багатоповерхівок</a:t>
            </a:r>
            <a:endParaRPr lang="ru-UA" sz="12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38448" y="2602917"/>
            <a:ext cx="3638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kern="1200" dirty="0">
                <a:solidFill>
                  <a:srgbClr val="3F53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«ЕНЕРГОЗБУТ» </a:t>
            </a:r>
          </a:p>
          <a:p>
            <a:pPr lvl="0"/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Облік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відпуску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теплової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енергії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її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продаж, 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розрахунки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за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надані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послуги</a:t>
            </a:r>
            <a:endParaRPr lang="ru-RU" sz="12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238448" y="5772008"/>
            <a:ext cx="4194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kern="1200" dirty="0">
                <a:solidFill>
                  <a:srgbClr val="3F53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«АВТОТРАНСПОРТ» </a:t>
            </a:r>
          </a:p>
          <a:p>
            <a:pPr lvl="0"/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Експлуатація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та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обслуговування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легкової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спеціалізованої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техніки</a:t>
            </a:r>
            <a:endParaRPr lang="ru-RU" sz="12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29018" y="4154854"/>
            <a:ext cx="294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1200" b="1" kern="1200" dirty="0">
                <a:solidFill>
                  <a:srgbClr val="3F53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«КИЇВСЬКІ ТЕПЛОВІ МЕРЕЖІ»  </a:t>
            </a:r>
            <a:r>
              <a:rPr lang="uk-UA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Виробництво теплової енергії на теплоджерелах, її транспортування </a:t>
            </a:r>
          </a:p>
          <a:p>
            <a:pPr lvl="0"/>
            <a:r>
              <a:rPr lang="uk-UA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і розподіл у будинках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829019" y="2526717"/>
            <a:ext cx="2945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kern="1200" dirty="0">
                <a:solidFill>
                  <a:srgbClr val="3F53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«КИЇВСЬКІ ТЕЦ» 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(ТЕЦ-5 та ТЕЦ-6)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Загальна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встановлена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електрична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потужність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1 200 МВт, </a:t>
            </a:r>
          </a:p>
          <a:p>
            <a:pPr lvl="0"/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теплова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потужність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3 614 Гкал/год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29018" y="5772008"/>
            <a:ext cx="27715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kern="1200" dirty="0">
                <a:solidFill>
                  <a:srgbClr val="3F537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«ЕНЕРГОНАЛАДКА» </a:t>
            </a:r>
          </a:p>
          <a:p>
            <a:pPr lvl="0"/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Комплексне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обслуговування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енергетичного</a:t>
            </a:r>
            <a:r>
              <a:rPr lang="ru-RU" sz="12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1200" b="1" kern="120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обладнання</a:t>
            </a:r>
            <a:endParaRPr lang="ru-RU" sz="12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3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0" t="5564" b="15497"/>
          <a:stretch/>
        </p:blipFill>
        <p:spPr>
          <a:xfrm>
            <a:off x="409575" y="5240565"/>
            <a:ext cx="3324225" cy="1979386"/>
          </a:xfrm>
          <a:prstGeom prst="rect">
            <a:avLst/>
          </a:prstGeom>
        </p:spPr>
      </p:pic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528342" y="767960"/>
            <a:ext cx="6471599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r>
              <a:rPr lang="uk-UA" altLang="ru-RU" dirty="0">
                <a:latin typeface="Century Gothic" panose="020B0502020202020204" pitchFamily="34" charset="0"/>
              </a:rPr>
              <a:t>СП «Київські ТЕЦ» у 2020 році </a:t>
            </a:r>
            <a:r>
              <a:rPr lang="ru-RU" altLang="ru-RU" dirty="0" err="1">
                <a:latin typeface="Century Gothic" panose="020B0502020202020204" pitchFamily="34" charset="0"/>
              </a:rPr>
              <a:t>вироблено</a:t>
            </a:r>
            <a:r>
              <a:rPr lang="ru-RU" altLang="ru-RU" dirty="0">
                <a:latin typeface="Century Gothic" panose="020B0502020202020204" pitchFamily="34" charset="0"/>
              </a:rPr>
              <a:t>: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sz="1400" dirty="0" err="1">
                <a:latin typeface="Century Gothic" panose="020B0502020202020204" pitchFamily="34" charset="0"/>
              </a:rPr>
              <a:t>електричної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енергії</a:t>
            </a:r>
            <a:r>
              <a:rPr lang="ru-RU" sz="1400" dirty="0">
                <a:latin typeface="Century Gothic" panose="020B0502020202020204" pitchFamily="34" charset="0"/>
              </a:rPr>
              <a:t> – 5,027 млрд кВт/г</a:t>
            </a:r>
            <a:br>
              <a:rPr lang="ru-RU" sz="1400" dirty="0">
                <a:latin typeface="Century Gothic" panose="020B0502020202020204" pitchFamily="34" charset="0"/>
              </a:rPr>
            </a:br>
            <a:r>
              <a:rPr lang="ru-RU" sz="1400" dirty="0" err="1">
                <a:latin typeface="Century Gothic" panose="020B0502020202020204" pitchFamily="34" charset="0"/>
              </a:rPr>
              <a:t>теплової</a:t>
            </a:r>
            <a:r>
              <a:rPr lang="ru-RU" sz="1400" dirty="0">
                <a:latin typeface="Century Gothic" panose="020B0502020202020204" pitchFamily="34" charset="0"/>
              </a:rPr>
              <a:t> </a:t>
            </a:r>
            <a:r>
              <a:rPr lang="ru-RU" sz="1400" dirty="0" err="1">
                <a:latin typeface="Century Gothic" panose="020B0502020202020204" pitchFamily="34" charset="0"/>
              </a:rPr>
              <a:t>енергії</a:t>
            </a:r>
            <a:r>
              <a:rPr lang="ru-RU" sz="1400" dirty="0">
                <a:latin typeface="Century Gothic" panose="020B0502020202020204" pitchFamily="34" charset="0"/>
              </a:rPr>
              <a:t> – 5,349  млн Гкал</a:t>
            </a:r>
            <a:endParaRPr lang="uk-UA" sz="1400" dirty="0">
              <a:latin typeface="Century Gothic" panose="020B050202020202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4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sp>
        <p:nvSpPr>
          <p:cNvPr id="21" name="Объект 2">
            <a:extLst>
              <a:ext uri="{FF2B5EF4-FFF2-40B4-BE49-F238E27FC236}">
                <a16:creationId xmlns:a16="http://schemas.microsoft.com/office/drawing/2014/main" xmlns="" id="{C6C7F50B-D423-4439-B241-1DB83389B9D7}"/>
              </a:ext>
            </a:extLst>
          </p:cNvPr>
          <p:cNvSpPr txBox="1">
            <a:spLocks/>
          </p:cNvSpPr>
          <p:nvPr/>
        </p:nvSpPr>
        <p:spPr>
          <a:xfrm>
            <a:off x="286358" y="2058102"/>
            <a:ext cx="3456967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71993" marR="0" lvl="0" indent="-522661" algn="l" rtl="0">
              <a:lnSpc>
                <a:spcPct val="100000"/>
              </a:lnSpc>
              <a:spcBef>
                <a:spcPts val="882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43985" marR="0" lvl="1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15978" marR="0" lvl="2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687970" marR="0" lvl="3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359963" marR="0" lvl="4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4031955" marR="0" lvl="5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4703948" marR="0" lvl="6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5375940" marR="0" lvl="7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6047933" marR="0" lvl="8" indent="-522661" algn="l" rtl="0">
              <a:lnSpc>
                <a:spcPct val="100000"/>
              </a:lnSpc>
              <a:spcBef>
                <a:spcPts val="1470"/>
              </a:spcBef>
              <a:spcAft>
                <a:spcPts val="147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Roboto Condensed Light"/>
              <a:buNone/>
            </a:pPr>
            <a:r>
              <a:rPr lang="uk-UA" sz="7200" b="1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НАША МІСІЯ: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Roboto Condensed Light"/>
              <a:buNone/>
            </a:pPr>
            <a:endParaRPr lang="uk-UA" sz="2000" b="1" dirty="0">
              <a:solidFill>
                <a:srgbClr val="3F5378"/>
              </a:solidFill>
              <a:latin typeface="+mn-lt"/>
              <a:ea typeface="Arial"/>
              <a:cs typeface="Arial"/>
            </a:endParaRPr>
          </a:p>
          <a:p>
            <a:pPr marL="144000" indent="-144000">
              <a:lnSpc>
                <a:spcPct val="120000"/>
              </a:lnSpc>
              <a:spcBef>
                <a:spcPts val="0"/>
              </a:spcBef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Підвищення енергоефективності та надійності централізованої системи теплопостачання Києва</a:t>
            </a:r>
          </a:p>
          <a:p>
            <a:pPr marL="144000" indent="-144000">
              <a:lnSpc>
                <a:spcPct val="120000"/>
              </a:lnSpc>
              <a:spcBef>
                <a:spcPts val="0"/>
              </a:spcBef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Підвищення ефективності споживання енергоресурсів </a:t>
            </a:r>
          </a:p>
          <a:p>
            <a:pPr marL="144000" indent="-144000">
              <a:lnSpc>
                <a:spcPct val="120000"/>
              </a:lnSpc>
              <a:spcBef>
                <a:spcPts val="0"/>
              </a:spcBef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Забезпечення екологічної безпеки міста</a:t>
            </a:r>
          </a:p>
          <a:p>
            <a:pPr marL="144000" indent="-144000">
              <a:lnSpc>
                <a:spcPct val="120000"/>
              </a:lnSpc>
              <a:spcBef>
                <a:spcPts val="0"/>
              </a:spcBef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Надання якісних та доступних послуг з опалення та гарячого водопостачання споживачам</a:t>
            </a:r>
          </a:p>
          <a:p>
            <a:pPr marL="144000" indent="-144000">
              <a:lnSpc>
                <a:spcPct val="120000"/>
              </a:lnSpc>
              <a:spcBef>
                <a:spcPts val="0"/>
              </a:spcBef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Залучення молодих фахівців</a:t>
            </a:r>
            <a:endParaRPr lang="ru-RU" sz="6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</a:endParaRPr>
          </a:p>
          <a:p>
            <a:pPr indent="0"/>
            <a:endParaRPr lang="uk-UA" dirty="0"/>
          </a:p>
        </p:txBody>
      </p:sp>
      <p:sp>
        <p:nvSpPr>
          <p:cNvPr id="22" name="Объект 3">
            <a:extLst>
              <a:ext uri="{FF2B5EF4-FFF2-40B4-BE49-F238E27FC236}">
                <a16:creationId xmlns:a16="http://schemas.microsoft.com/office/drawing/2014/main" xmlns="" id="{1B513327-2672-49DC-8597-7E0B7EF0A395}"/>
              </a:ext>
            </a:extLst>
          </p:cNvPr>
          <p:cNvSpPr txBox="1">
            <a:spLocks/>
          </p:cNvSpPr>
          <p:nvPr/>
        </p:nvSpPr>
        <p:spPr>
          <a:xfrm>
            <a:off x="4019551" y="2058102"/>
            <a:ext cx="5869042" cy="48493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71993" marR="0" lvl="0" indent="-522661" algn="l" rtl="0">
              <a:lnSpc>
                <a:spcPct val="100000"/>
              </a:lnSpc>
              <a:spcBef>
                <a:spcPts val="882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1343985" marR="0" lvl="1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2015978" marR="0" lvl="2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2687970" marR="0" lvl="3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3359963" marR="0" lvl="4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4031955" marR="0" lvl="5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4703948" marR="0" lvl="6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5375940" marR="0" lvl="7" indent="-522661" algn="l" rtl="0">
              <a:lnSpc>
                <a:spcPct val="100000"/>
              </a:lnSpc>
              <a:spcBef>
                <a:spcPts val="147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6047933" marR="0" lvl="8" indent="-522661" algn="l" rtl="0">
              <a:lnSpc>
                <a:spcPct val="100000"/>
              </a:lnSpc>
              <a:spcBef>
                <a:spcPts val="1470"/>
              </a:spcBef>
              <a:spcAft>
                <a:spcPts val="1470"/>
              </a:spcAft>
              <a:buClr>
                <a:srgbClr val="C7D3E6"/>
              </a:buClr>
              <a:buSzPts val="2000"/>
              <a:buFont typeface="Roboto Condensed Light"/>
              <a:buChar char="▻"/>
              <a:defRPr sz="2940" b="0" i="0" u="none" strike="noStrike" cap="none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uk-UA" sz="6000" b="1" dirty="0">
                <a:solidFill>
                  <a:srgbClr val="3F5378"/>
                </a:solidFill>
                <a:latin typeface="+mn-lt"/>
                <a:ea typeface="Arial"/>
                <a:cs typeface="Arial"/>
              </a:rPr>
              <a:t>ОСНОВНІ КОНЦЕПТУАЛЬНІ НАПРЯМКИ СЕРЕДНЬОСТРОКОВОЇ ПЕРСПЕКТИВИ</a:t>
            </a:r>
          </a:p>
          <a:p>
            <a:pPr marL="144000" indent="-144000" fontAlgn="b">
              <a:lnSpc>
                <a:spcPct val="120000"/>
              </a:lnSpc>
              <a:spcBef>
                <a:spcPts val="600"/>
              </a:spcBef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Автоматизація управління та </a:t>
            </a:r>
            <a:r>
              <a:rPr lang="uk-UA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кіберзахист</a:t>
            </a:r>
            <a:endParaRPr lang="uk-UA" sz="6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</a:endParaRPr>
          </a:p>
          <a:p>
            <a:pPr marL="144000" indent="-144000" fontAlgn="b">
              <a:lnSpc>
                <a:spcPct val="120000"/>
              </a:lnSpc>
              <a:spcBef>
                <a:spcPts val="600"/>
              </a:spcBef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Екологічні </a:t>
            </a:r>
            <a:r>
              <a:rPr lang="uk-UA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проєкти</a:t>
            </a:r>
            <a:endParaRPr lang="uk-UA" sz="6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</a:endParaRPr>
          </a:p>
          <a:p>
            <a:pPr marL="144000" indent="-144000" fontAlgn="b">
              <a:lnSpc>
                <a:spcPct val="120000"/>
              </a:lnSpc>
              <a:spcBef>
                <a:spcPts val="600"/>
              </a:spcBef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Реконструкція тепломереж, модернізація </a:t>
            </a:r>
            <a:r>
              <a:rPr lang="uk-UA" sz="6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котелень</a:t>
            </a: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</a:p>
          <a:p>
            <a:pPr marL="144000" indent="-144000" fontAlgn="b">
              <a:lnSpc>
                <a:spcPct val="120000"/>
              </a:lnSpc>
              <a:spcBef>
                <a:spcPts val="600"/>
              </a:spcBef>
              <a:buClr>
                <a:srgbClr val="FF9800"/>
              </a:buClr>
              <a:buFont typeface="Arial" panose="020B0604020202020204" pitchFamily="34" charset="0"/>
              <a:buChar char="•"/>
            </a:pPr>
            <a:r>
              <a:rPr lang="uk-UA" sz="6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Модернізація ТЕЦ: </a:t>
            </a:r>
            <a:endParaRPr lang="uk-UA" sz="6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</a:endParaRPr>
          </a:p>
          <a:p>
            <a:pPr marL="360000" lvl="2" indent="-144000" fontAlgn="b">
              <a:lnSpc>
                <a:spcPct val="120000"/>
              </a:lnSpc>
              <a:spcBef>
                <a:spcPts val="600"/>
              </a:spcBef>
              <a:buClr>
                <a:srgbClr val="5B7BBB"/>
              </a:buClr>
              <a:buFont typeface="Arial" panose="020B0604020202020204" pitchFamily="34" charset="0"/>
              <a:buChar char="•"/>
            </a:pP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Впровадження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АСУ </a:t>
            </a:r>
            <a:r>
              <a:rPr lang="ru-RU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всіх</a:t>
            </a: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основних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технологічних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процесів</a:t>
            </a: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  з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управлінням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з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комп’ютера</a:t>
            </a:r>
            <a:endParaRPr lang="ru-RU" sz="6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</a:endParaRPr>
          </a:p>
          <a:p>
            <a:pPr marL="360000" lvl="2" indent="-144000" fontAlgn="b">
              <a:lnSpc>
                <a:spcPct val="120000"/>
              </a:lnSpc>
              <a:spcBef>
                <a:spcPts val="600"/>
              </a:spcBef>
              <a:buClr>
                <a:srgbClr val="5B7BBB"/>
              </a:buClr>
              <a:buFont typeface="Arial" panose="020B0604020202020204" pitchFamily="34" charset="0"/>
              <a:buChar char="•"/>
            </a:pPr>
            <a:r>
              <a:rPr lang="uk-UA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Впровадження на бл. №1,2 ТЕЦ-5 технології поглибленої утилізації димових газів з використанням </a:t>
            </a:r>
            <a:r>
              <a:rPr lang="uk-UA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теплоутилізатора</a:t>
            </a:r>
            <a:r>
              <a:rPr lang="uk-UA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</a:p>
          <a:p>
            <a:pPr marL="360000" lvl="2" indent="-144000" fontAlgn="b">
              <a:lnSpc>
                <a:spcPct val="120000"/>
              </a:lnSpc>
              <a:spcBef>
                <a:spcPts val="600"/>
              </a:spcBef>
              <a:buClr>
                <a:srgbClr val="5B7BBB"/>
              </a:buClr>
              <a:buFont typeface="Arial" panose="020B0604020202020204" pitchFamily="34" charset="0"/>
              <a:buChar char="•"/>
            </a:pPr>
            <a:r>
              <a:rPr lang="ru-RU" sz="6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Встановлення</a:t>
            </a:r>
            <a:r>
              <a:rPr lang="ru-RU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маневрених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потужностей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(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встановлення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когенераційної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установки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потужністю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120 МВт, І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черга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) на ТЕЦ-6</a:t>
            </a:r>
            <a:endParaRPr lang="uk-UA" sz="6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</a:endParaRPr>
          </a:p>
          <a:p>
            <a:pPr marL="360000" lvl="2" indent="-144000" fontAlgn="b">
              <a:lnSpc>
                <a:spcPct val="120000"/>
              </a:lnSpc>
              <a:spcBef>
                <a:spcPts val="600"/>
              </a:spcBef>
              <a:buClr>
                <a:srgbClr val="5B7BBB"/>
              </a:buClr>
              <a:buFont typeface="Arial" panose="020B0604020202020204" pitchFamily="34" charset="0"/>
              <a:buChar char="•"/>
            </a:pP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Реконструкція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ВРП-110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кВ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на ТЕЦ-5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із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встановленням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КРУЕ-110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кВ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endParaRPr lang="uk-UA" sz="6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</a:endParaRPr>
          </a:p>
          <a:p>
            <a:pPr marL="360000" lvl="2" indent="-144000" fontAlgn="b">
              <a:lnSpc>
                <a:spcPct val="120000"/>
              </a:lnSpc>
              <a:spcBef>
                <a:spcPts val="600"/>
              </a:spcBef>
              <a:buClr>
                <a:srgbClr val="5B7BBB"/>
              </a:buClr>
              <a:buFont typeface="Arial" panose="020B0604020202020204" pitchFamily="34" charset="0"/>
              <a:buChar char="•"/>
            </a:pP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Реконструкція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та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модернізація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електро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- та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теплогенеруючих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</a:t>
            </a:r>
            <a:r>
              <a:rPr lang="ru-RU" sz="6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потужностей</a:t>
            </a:r>
            <a:r>
              <a:rPr lang="ru-RU" sz="60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Arial"/>
                <a:cs typeface="Arial"/>
              </a:rPr>
              <a:t> ТЕЦ-5 та ТЕЦ-6</a:t>
            </a:r>
            <a:endParaRPr lang="uk-UA" sz="60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Arial"/>
              <a:cs typeface="Arial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537" y="794242"/>
            <a:ext cx="1047805" cy="647734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06242" y="5240564"/>
            <a:ext cx="95250" cy="1981291"/>
          </a:xfrm>
          <a:prstGeom prst="rect">
            <a:avLst/>
          </a:prstGeom>
          <a:solidFill>
            <a:srgbClr val="FF9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92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772855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Карта </a:t>
            </a:r>
            <a:r>
              <a:rPr lang="ru-RU" dirty="0" err="1" smtClean="0">
                <a:latin typeface="Century Gothic" panose="020B0502020202020204" pitchFamily="34" charset="0"/>
              </a:rPr>
              <a:t>побудови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кар'єри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інженера</a:t>
            </a:r>
            <a:r>
              <a:rPr lang="ru-RU" dirty="0" smtClean="0">
                <a:latin typeface="Century Gothic" panose="020B0502020202020204" pitchFamily="34" charset="0"/>
              </a:rPr>
              <a:t> КП «КТЕ»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5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691647"/>
            <a:ext cx="819193" cy="831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94" y="3603594"/>
            <a:ext cx="5670001" cy="33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852" y="4857249"/>
            <a:ext cx="873967" cy="1868802"/>
          </a:xfrm>
          <a:prstGeom prst="rect">
            <a:avLst/>
          </a:prstGeom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3051150" y="6096002"/>
            <a:ext cx="3813775" cy="27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 ІІ </a:t>
            </a:r>
            <a:r>
              <a:rPr lang="uk-UA" sz="1100" b="1" kern="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категорії (1)</a:t>
            </a:r>
            <a:endParaRPr lang="uk-UA" sz="1100" b="1" kern="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3511057" y="5588593"/>
            <a:ext cx="4413213" cy="30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 І </a:t>
            </a:r>
            <a:r>
              <a:rPr lang="uk-UA" sz="1100" b="1" kern="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категорії (1)</a:t>
            </a:r>
            <a:endParaRPr lang="uk-UA" sz="1100" b="1" kern="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4143374" y="5139434"/>
            <a:ext cx="3474347" cy="2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виробничо-технічного відділу</a:t>
            </a: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2398972" y="6528735"/>
            <a:ext cx="5496723" cy="26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100" b="1" kern="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</a:t>
            </a:r>
            <a:r>
              <a:rPr lang="uk-UA" sz="1200" b="1" kern="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uk-UA" sz="1200" b="1" kern="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5198540" y="4166547"/>
            <a:ext cx="2497660" cy="36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головного </a:t>
            </a:r>
            <a:r>
              <a:rPr lang="uk-UA" sz="1100" b="1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інженера</a:t>
            </a:r>
            <a:endParaRPr lang="uk-UA" sz="1100" b="1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1650" y="3203803"/>
            <a:ext cx="3267076" cy="3843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</a:t>
            </a:r>
            <a:r>
              <a:rPr lang="ru-RU" sz="16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</a:t>
            </a:r>
            <a:r>
              <a:rPr lang="ru-RU" sz="1600" b="1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</a:t>
            </a:r>
            <a:endParaRPr lang="ru-RU" sz="1600" b="1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601482" y="4669720"/>
            <a:ext cx="3180443" cy="318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технічної служби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5715781" y="3690826"/>
            <a:ext cx="1898535" cy="34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</a:t>
            </a:r>
            <a:r>
              <a:rPr lang="uk-UA" sz="1100" b="1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</a:t>
            </a:r>
            <a:endParaRPr lang="uk-UA" sz="1100" b="1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8181" y="2316937"/>
            <a:ext cx="485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6600"/>
                </a:solidFill>
              </a:rPr>
              <a:t>Умови побудови кар'єри в енергетиці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38558" y="3874735"/>
            <a:ext cx="1657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Стаж на керівних посадах не менше </a:t>
            </a:r>
          </a:p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років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38559" y="5694829"/>
            <a:ext cx="1815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Мінімальний </a:t>
            </a:r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 роботи на позиції, </a:t>
            </a:r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(років)</a:t>
            </a:r>
            <a:endParaRPr lang="uk-UA" sz="11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938558" y="3622644"/>
            <a:ext cx="1233487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08181" y="2763525"/>
            <a:ext cx="327443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  <a:latin typeface="+mn-lt"/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Вища інженерна освіта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Високий рівень компетенцій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Професіоналізм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Відповідальність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Розвиток</a:t>
            </a:r>
          </a:p>
          <a:p>
            <a:pPr>
              <a:spcBef>
                <a:spcPts val="600"/>
              </a:spcBef>
            </a:pP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60" y="2070603"/>
            <a:ext cx="3048750" cy="113625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064897" y="5495925"/>
            <a:ext cx="5107148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04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772855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r>
              <a:rPr lang="ru-RU" dirty="0" smtClean="0">
                <a:latin typeface="Century Gothic" panose="020B0502020202020204" pitchFamily="34" charset="0"/>
              </a:rPr>
              <a:t>Карта </a:t>
            </a:r>
            <a:r>
              <a:rPr lang="ru-RU" dirty="0" err="1" smtClean="0">
                <a:latin typeface="Century Gothic" panose="020B0502020202020204" pitchFamily="34" charset="0"/>
              </a:rPr>
              <a:t>побудови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кар'єри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 err="1" smtClean="0">
                <a:latin typeface="Century Gothic" panose="020B0502020202020204" pitchFamily="34" charset="0"/>
              </a:rPr>
              <a:t>інженера</a:t>
            </a:r>
            <a:r>
              <a:rPr lang="ru-RU" dirty="0" smtClean="0">
                <a:latin typeface="Century Gothic" panose="020B0502020202020204" pitchFamily="34" charset="0"/>
              </a:rPr>
              <a:t> </a:t>
            </a:r>
            <a:r>
              <a:rPr lang="ru-RU" dirty="0">
                <a:latin typeface="Century Gothic" panose="020B0502020202020204" pitchFamily="34" charset="0"/>
              </a:rPr>
              <a:t>К</a:t>
            </a:r>
            <a:r>
              <a:rPr lang="ru-RU" dirty="0" smtClean="0">
                <a:latin typeface="Century Gothic" panose="020B0502020202020204" pitchFamily="34" charset="0"/>
              </a:rPr>
              <a:t>П «КТЕ»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6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691647"/>
            <a:ext cx="819193" cy="831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94" y="3603594"/>
            <a:ext cx="5670001" cy="33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852" y="4857249"/>
            <a:ext cx="873967" cy="1868802"/>
          </a:xfrm>
          <a:prstGeom prst="rect">
            <a:avLst/>
          </a:prstGeom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3051150" y="6096002"/>
            <a:ext cx="3813775" cy="27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 ІІ </a:t>
            </a:r>
            <a:r>
              <a:rPr lang="uk-UA" sz="1100" b="1" kern="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категорії (2)</a:t>
            </a:r>
            <a:endParaRPr lang="uk-UA" sz="1100" b="1" kern="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3511057" y="5588593"/>
            <a:ext cx="4413213" cy="30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Майстер з ремонту </a:t>
            </a:r>
            <a:r>
              <a:rPr lang="uk-UA" sz="1100" b="1" kern="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устаткування (1)</a:t>
            </a:r>
            <a:endParaRPr lang="uk-UA" sz="1100" b="1" kern="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4143374" y="5139434"/>
            <a:ext cx="3474347" cy="2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начальника цеху</a:t>
            </a: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2398972" y="6528735"/>
            <a:ext cx="5496723" cy="26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100" b="1" kern="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</a:t>
            </a:r>
            <a:r>
              <a:rPr lang="uk-UA" sz="1200" b="1" kern="0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(1)</a:t>
            </a:r>
            <a:endParaRPr lang="uk-UA" sz="1200" b="1" kern="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5198540" y="4166547"/>
            <a:ext cx="2497660" cy="36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головного </a:t>
            </a:r>
            <a:r>
              <a:rPr lang="uk-UA" sz="1100" b="1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інженера</a:t>
            </a:r>
            <a:endParaRPr lang="uk-UA" sz="1100" b="1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1650" y="3203803"/>
            <a:ext cx="3267076" cy="3843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00" b="1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</a:t>
            </a:r>
            <a:r>
              <a:rPr lang="ru-RU" sz="16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</a:t>
            </a:r>
            <a:r>
              <a:rPr lang="ru-RU" sz="1600" b="1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СП</a:t>
            </a:r>
            <a:endParaRPr lang="ru-RU" sz="1600" b="1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601482" y="4669720"/>
            <a:ext cx="3180443" cy="318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цеху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5715781" y="3690826"/>
            <a:ext cx="1898535" cy="34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</a:t>
            </a:r>
            <a:r>
              <a:rPr lang="uk-UA" sz="1100" b="1" dirty="0" smtClean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інженер</a:t>
            </a:r>
            <a:endParaRPr lang="uk-UA" sz="1100" b="1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8181" y="2316937"/>
            <a:ext cx="485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6600"/>
                </a:solidFill>
              </a:rPr>
              <a:t>Умови побудови кар'єри в енергетиці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38558" y="3874735"/>
            <a:ext cx="1657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Стаж на керівних посадах не менше </a:t>
            </a:r>
          </a:p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років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938558" y="3622644"/>
            <a:ext cx="1233487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08181" y="2763525"/>
            <a:ext cx="327443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  <a:latin typeface="+mn-lt"/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Вища інженерна освіта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Високий рівень компетенцій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Професіоналізм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Відповідальність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Розвиток</a:t>
            </a:r>
          </a:p>
          <a:p>
            <a:pPr>
              <a:spcBef>
                <a:spcPts val="600"/>
              </a:spcBef>
            </a:pP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60" y="2070603"/>
            <a:ext cx="3048750" cy="1136250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3276600" y="5975705"/>
            <a:ext cx="5895445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38559" y="5999629"/>
            <a:ext cx="1815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Мінімальний </a:t>
            </a:r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 роботи на позиції, </a:t>
            </a:r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(років)</a:t>
            </a:r>
            <a:endParaRPr lang="uk-UA" sz="11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5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772855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r>
              <a:rPr lang="uk-UA" dirty="0">
                <a:latin typeface="Century Gothic" panose="020B0502020202020204" pitchFamily="34" charset="0"/>
              </a:rPr>
              <a:t>Розвиток кар’єри експлуатаційного </a:t>
            </a:r>
            <a:br>
              <a:rPr lang="uk-UA" dirty="0">
                <a:latin typeface="Century Gothic" panose="020B0502020202020204" pitchFamily="34" charset="0"/>
              </a:rPr>
            </a:br>
            <a:r>
              <a:rPr lang="uk-UA" dirty="0">
                <a:latin typeface="Century Gothic" panose="020B0502020202020204" pitchFamily="34" charset="0"/>
              </a:rPr>
              <a:t>персоналу котлотурбінного цеху ТЕЦ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7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691647"/>
            <a:ext cx="819193" cy="831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94" y="3603594"/>
            <a:ext cx="5670001" cy="33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852" y="4857249"/>
            <a:ext cx="873967" cy="1868802"/>
          </a:xfrm>
          <a:prstGeom prst="rect">
            <a:avLst/>
          </a:prstGeom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3051150" y="6096002"/>
            <a:ext cx="3813775" cy="27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Машиніст енергоблока VІІ групи кваліфікації (1)</a:t>
            </a: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3511057" y="5588593"/>
            <a:ext cx="4413213" cy="30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машиніст енергоблоків VІІ групи кваліфікації (1)</a:t>
            </a: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4143374" y="5139434"/>
            <a:ext cx="3474347" cy="2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начальника КТЦ з експлуатації</a:t>
            </a: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2398972" y="6443010"/>
            <a:ext cx="5496723" cy="26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Машиніст-обхідник</a:t>
            </a:r>
            <a:r>
              <a:rPr lang="uk-UA" sz="12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турбінного </a:t>
            </a: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устаткування</a:t>
            </a:r>
            <a:r>
              <a:rPr lang="uk-UA" sz="12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групи кваліфікації (1)</a:t>
            </a: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5198540" y="4166547"/>
            <a:ext cx="2497660" cy="36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головного інженера </a:t>
            </a:r>
          </a:p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експлуатації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81650" y="3203803"/>
            <a:ext cx="2342620" cy="3843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СП «КТЕЦ»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601482" y="4669720"/>
            <a:ext cx="3180443" cy="318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 виробничо-технічного відділу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5715781" y="3690826"/>
            <a:ext cx="1898535" cy="34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інженер ТЕЦ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08181" y="2316937"/>
            <a:ext cx="485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6600"/>
                </a:solidFill>
              </a:rPr>
              <a:t>Умови побудови кар'єри в енергетиці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938558" y="3874735"/>
            <a:ext cx="1657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Стаж на керівних посадах не менше </a:t>
            </a:r>
          </a:p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років </a:t>
            </a: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2397130" y="6688701"/>
            <a:ext cx="5184770" cy="241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Машиніст-обхідник з котельного устаткування VI групи кваліфікації (1)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938558" y="3622644"/>
            <a:ext cx="1233487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08181" y="2763525"/>
            <a:ext cx="327443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  <a:latin typeface="+mn-lt"/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Вища інженерна освіта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Високий рівень компетенцій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Професіоналізм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Відповідальність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Розвиток</a:t>
            </a:r>
          </a:p>
          <a:p>
            <a:pPr>
              <a:spcBef>
                <a:spcPts val="600"/>
              </a:spcBef>
            </a:pP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60" y="2070603"/>
            <a:ext cx="3048750" cy="113625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064897" y="5495925"/>
            <a:ext cx="5107148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938559" y="5694829"/>
            <a:ext cx="1815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Мінімальний </a:t>
            </a:r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 роботи на позиції, </a:t>
            </a:r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(років)</a:t>
            </a:r>
            <a:endParaRPr lang="uk-UA" sz="11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699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624" y="4076094"/>
            <a:ext cx="5962501" cy="2880000"/>
          </a:xfrm>
          <a:prstGeom prst="rect">
            <a:avLst/>
          </a:prstGeom>
        </p:spPr>
      </p:pic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692898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uk-UA" dirty="0">
                <a:latin typeface="Century Gothic" panose="020B0502020202020204" pitchFamily="34" charset="0"/>
              </a:rPr>
              <a:t>Розвиток кар’єри експлуатаційного </a:t>
            </a:r>
            <a:br>
              <a:rPr lang="uk-UA" dirty="0">
                <a:latin typeface="Century Gothic" panose="020B0502020202020204" pitchFamily="34" charset="0"/>
              </a:rPr>
            </a:br>
            <a:r>
              <a:rPr lang="uk-UA" dirty="0">
                <a:latin typeface="Century Gothic" panose="020B0502020202020204" pitchFamily="34" charset="0"/>
              </a:rPr>
              <a:t>персоналу електричного цеху ТЕЦ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8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406" y="691647"/>
            <a:ext cx="819193" cy="8318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852" y="4857249"/>
            <a:ext cx="873967" cy="1868802"/>
          </a:xfrm>
          <a:prstGeom prst="rect">
            <a:avLst/>
          </a:prstGeom>
        </p:spPr>
      </p:pic>
      <p:sp>
        <p:nvSpPr>
          <p:cNvPr id="15" name="Объект 5"/>
          <p:cNvSpPr txBox="1">
            <a:spLocks/>
          </p:cNvSpPr>
          <p:nvPr/>
        </p:nvSpPr>
        <p:spPr>
          <a:xfrm>
            <a:off x="2677522" y="6091905"/>
            <a:ext cx="4106665" cy="30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зміни цеху (1)</a:t>
            </a: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3237840" y="5625554"/>
            <a:ext cx="4458360" cy="2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інспектор з експлуатації електростанцій </a:t>
            </a:r>
          </a:p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 підприємств мереж (1)</a:t>
            </a: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2057400" y="6462060"/>
            <a:ext cx="6162145" cy="26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100" b="1" kern="0" spc="-5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</a:t>
            </a:r>
            <a:r>
              <a:rPr lang="uk-UA" sz="1100" b="1" kern="0" spc="-5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електромонтер з обслуговування електроустаткування електростанцій (1)</a:t>
            </a:r>
            <a:endParaRPr lang="ru-RU" sz="1100" b="1" kern="0" spc="-50" dirty="0">
              <a:solidFill>
                <a:srgbClr val="3F537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4349383" y="4633543"/>
            <a:ext cx="3451591" cy="36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головного інженера з експлуатації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20916" y="3691679"/>
            <a:ext cx="2342620" cy="3843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СП «КТЕЦ»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3821811" y="5116890"/>
            <a:ext cx="3716700" cy="318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 виробничо-технічного відділу 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4935874" y="4187163"/>
            <a:ext cx="1898535" cy="34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інженер ТЕЦ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8181" y="2763525"/>
            <a:ext cx="327443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  <a:latin typeface="+mn-lt"/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Вища інженерна освіта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Високий рівень компетенцій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Професіоналізм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Відповідальність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Розвиток</a:t>
            </a:r>
          </a:p>
          <a:p>
            <a:pPr>
              <a:spcBef>
                <a:spcPts val="600"/>
              </a:spcBef>
            </a:pP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6" name="Объект 5"/>
          <p:cNvSpPr txBox="1">
            <a:spLocks/>
          </p:cNvSpPr>
          <p:nvPr/>
        </p:nvSpPr>
        <p:spPr>
          <a:xfrm>
            <a:off x="2065596" y="6655232"/>
            <a:ext cx="5630603" cy="241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Електромонтер з обслуговування електроустаткування електростанцій (1) 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938558" y="4098894"/>
            <a:ext cx="1329267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870" y="2611466"/>
            <a:ext cx="3048750" cy="1136250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708181" y="2316937"/>
            <a:ext cx="485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6600"/>
                </a:solidFill>
              </a:rPr>
              <a:t>Умови побудови кар'єри в енергетиці 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705225" y="5495925"/>
            <a:ext cx="5495395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938558" y="4512910"/>
            <a:ext cx="1657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Стаж на керівних посадах не менше </a:t>
            </a:r>
          </a:p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років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8559" y="5694829"/>
            <a:ext cx="1815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Мінімальний </a:t>
            </a:r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 роботи на позиції, </a:t>
            </a:r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(років)</a:t>
            </a:r>
            <a:endParaRPr lang="uk-UA" sz="11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934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9822774" y="6814510"/>
            <a:ext cx="2186111" cy="463854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28" name="Прямоугольник 1"/>
          <p:cNvSpPr/>
          <p:nvPr/>
        </p:nvSpPr>
        <p:spPr>
          <a:xfrm>
            <a:off x="10153649" y="0"/>
            <a:ext cx="547688" cy="6353175"/>
          </a:xfrm>
          <a:custGeom>
            <a:avLst/>
            <a:gdLst>
              <a:gd name="connsiteX0" fmla="*/ 0 w 538163"/>
              <a:gd name="connsiteY0" fmla="*/ 0 h 6095349"/>
              <a:gd name="connsiteX1" fmla="*/ 538163 w 538163"/>
              <a:gd name="connsiteY1" fmla="*/ 0 h 6095349"/>
              <a:gd name="connsiteX2" fmla="*/ 538163 w 538163"/>
              <a:gd name="connsiteY2" fmla="*/ 6095349 h 6095349"/>
              <a:gd name="connsiteX3" fmla="*/ 0 w 538163"/>
              <a:gd name="connsiteY3" fmla="*/ 6095349 h 6095349"/>
              <a:gd name="connsiteX4" fmla="*/ 0 w 538163"/>
              <a:gd name="connsiteY4" fmla="*/ 0 h 6095349"/>
              <a:gd name="connsiteX0" fmla="*/ 0 w 547688"/>
              <a:gd name="connsiteY0" fmla="*/ 676275 h 6095349"/>
              <a:gd name="connsiteX1" fmla="*/ 547688 w 547688"/>
              <a:gd name="connsiteY1" fmla="*/ 0 h 6095349"/>
              <a:gd name="connsiteX2" fmla="*/ 547688 w 547688"/>
              <a:gd name="connsiteY2" fmla="*/ 6095349 h 6095349"/>
              <a:gd name="connsiteX3" fmla="*/ 9525 w 547688"/>
              <a:gd name="connsiteY3" fmla="*/ 6095349 h 6095349"/>
              <a:gd name="connsiteX4" fmla="*/ 0 w 547688"/>
              <a:gd name="connsiteY4" fmla="*/ 676275 h 6095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88" h="6095349">
                <a:moveTo>
                  <a:pt x="0" y="676275"/>
                </a:moveTo>
                <a:lnTo>
                  <a:pt x="547688" y="0"/>
                </a:lnTo>
                <a:lnTo>
                  <a:pt x="547688" y="6095349"/>
                </a:lnTo>
                <a:lnTo>
                  <a:pt x="9525" y="6095349"/>
                </a:lnTo>
                <a:lnTo>
                  <a:pt x="0" y="676275"/>
                </a:lnTo>
                <a:close/>
              </a:path>
            </a:pathLst>
          </a:custGeom>
          <a:solidFill>
            <a:srgbClr val="C7D3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7372" y="665806"/>
            <a:ext cx="898846" cy="10084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06" y="691647"/>
            <a:ext cx="819193" cy="8318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694" y="3603594"/>
            <a:ext cx="5670001" cy="3352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7852" y="4857249"/>
            <a:ext cx="873967" cy="1868802"/>
          </a:xfrm>
          <a:prstGeom prst="rect">
            <a:avLst/>
          </a:prstGeom>
        </p:spPr>
      </p:pic>
      <p:sp>
        <p:nvSpPr>
          <p:cNvPr id="14" name="Объект 5"/>
          <p:cNvSpPr txBox="1">
            <a:spLocks/>
          </p:cNvSpPr>
          <p:nvPr/>
        </p:nvSpPr>
        <p:spPr>
          <a:xfrm>
            <a:off x="3051150" y="6096002"/>
            <a:ext cx="3813775" cy="2730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Майстер з ремонту устаткування (1)</a:t>
            </a:r>
          </a:p>
        </p:txBody>
      </p:sp>
      <p:sp>
        <p:nvSpPr>
          <p:cNvPr id="15" name="Объект 5"/>
          <p:cNvSpPr txBox="1">
            <a:spLocks/>
          </p:cNvSpPr>
          <p:nvPr/>
        </p:nvSpPr>
        <p:spPr>
          <a:xfrm>
            <a:off x="3511057" y="5588593"/>
            <a:ext cx="4106665" cy="3080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Старший майстер з ремонту устаткування (1)</a:t>
            </a:r>
          </a:p>
        </p:txBody>
      </p:sp>
      <p:sp>
        <p:nvSpPr>
          <p:cNvPr id="16" name="Объект 5"/>
          <p:cNvSpPr txBox="1">
            <a:spLocks/>
          </p:cNvSpPr>
          <p:nvPr/>
        </p:nvSpPr>
        <p:spPr>
          <a:xfrm>
            <a:off x="4143374" y="5139434"/>
            <a:ext cx="3474347" cy="287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начальника цеху</a:t>
            </a:r>
          </a:p>
        </p:txBody>
      </p:sp>
      <p:sp>
        <p:nvSpPr>
          <p:cNvPr id="17" name="Объект 5"/>
          <p:cNvSpPr txBox="1">
            <a:spLocks/>
          </p:cNvSpPr>
          <p:nvPr/>
        </p:nvSpPr>
        <p:spPr>
          <a:xfrm>
            <a:off x="2398972" y="6557310"/>
            <a:ext cx="5496723" cy="265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100" b="1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Електромонтер</a:t>
            </a:r>
            <a:r>
              <a:rPr lang="ru-RU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 ремонту </a:t>
            </a:r>
            <a:r>
              <a:rPr lang="ru-RU" sz="1100" b="1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апаратури</a:t>
            </a:r>
            <a:r>
              <a:rPr lang="ru-RU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релейного </a:t>
            </a:r>
            <a:r>
              <a:rPr lang="ru-RU" sz="1100" b="1" kern="0" dirty="0" err="1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захисту</a:t>
            </a:r>
            <a:r>
              <a:rPr lang="ru-RU" sz="11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й автоматики (2)</a:t>
            </a:r>
          </a:p>
        </p:txBody>
      </p:sp>
      <p:sp>
        <p:nvSpPr>
          <p:cNvPr id="18" name="Объект 5"/>
          <p:cNvSpPr txBox="1">
            <a:spLocks/>
          </p:cNvSpPr>
          <p:nvPr/>
        </p:nvSpPr>
        <p:spPr>
          <a:xfrm>
            <a:off x="5198540" y="4166547"/>
            <a:ext cx="2497660" cy="367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Заступник головного інженера </a:t>
            </a:r>
          </a:p>
          <a:p>
            <a:pPr marL="0" indent="0">
              <a:spcBef>
                <a:spcPts val="0"/>
              </a:spcBef>
            </a:pPr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 експлуатації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581650" y="3203803"/>
            <a:ext cx="2342620" cy="38430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ru-RU" sz="1600" b="1" kern="0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Директор СП «КТЕЦ»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4601482" y="4669720"/>
            <a:ext cx="3180443" cy="3183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 виробничо-технічного відділу</a:t>
            </a:r>
          </a:p>
        </p:txBody>
      </p:sp>
      <p:sp>
        <p:nvSpPr>
          <p:cNvPr id="21" name="Объект 5"/>
          <p:cNvSpPr txBox="1">
            <a:spLocks/>
          </p:cNvSpPr>
          <p:nvPr/>
        </p:nvSpPr>
        <p:spPr>
          <a:xfrm>
            <a:off x="5715781" y="3690826"/>
            <a:ext cx="1898535" cy="3468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87313" indent="-87313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400" b="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87313" indent="-87313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2pPr>
            <a:lvl3pPr marL="271463" indent="-96838" algn="l" defTabSz="914400" rtl="0" eaLnBrk="1" latinLnBrk="0" hangingPunct="1">
              <a:spcBef>
                <a:spcPts val="300"/>
              </a:spcBef>
              <a:buClrTx/>
              <a:buSzPct val="90000"/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Calibri" pitchFamily="34" charset="0"/>
                <a:ea typeface="+mn-ea"/>
                <a:cs typeface="Calibri" pitchFamily="34" charset="0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100" b="1" dirty="0">
                <a:solidFill>
                  <a:srgbClr val="3F53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Головний інженер ТЕЦ</a:t>
            </a: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938558" y="3613119"/>
            <a:ext cx="1329267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708181" y="2763525"/>
            <a:ext cx="3274431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  <a:latin typeface="+mn-lt"/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Вища інженерна освіта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Високий рівень компетенцій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Професіоналізм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Відповідальність</a:t>
            </a:r>
          </a:p>
          <a:p>
            <a:pPr>
              <a:spcBef>
                <a:spcPts val="600"/>
              </a:spcBef>
            </a:pPr>
            <a:r>
              <a:rPr lang="uk-UA" sz="1600" b="1" dirty="0">
                <a:solidFill>
                  <a:srgbClr val="FF6600"/>
                </a:solidFill>
              </a:rPr>
              <a:t>• </a:t>
            </a:r>
            <a:r>
              <a:rPr lang="uk-UA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Розвиток</a:t>
            </a:r>
          </a:p>
          <a:p>
            <a:pPr>
              <a:spcBef>
                <a:spcPts val="600"/>
              </a:spcBef>
            </a:pPr>
            <a:endParaRPr lang="uk-UA" sz="1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27" name="Shape 189"/>
          <p:cNvSpPr txBox="1">
            <a:spLocks noGrp="1"/>
          </p:cNvSpPr>
          <p:nvPr>
            <p:ph type="title"/>
          </p:nvPr>
        </p:nvSpPr>
        <p:spPr>
          <a:xfrm>
            <a:off x="1443495" y="758435"/>
            <a:ext cx="6473630" cy="699235"/>
          </a:xfrm>
          <a:prstGeom prst="rect">
            <a:avLst/>
          </a:prstGeom>
        </p:spPr>
        <p:txBody>
          <a:bodyPr wrap="square" lIns="134372" tIns="134372" rIns="134372" bIns="134372" anchor="ctr" anchorCtr="0">
            <a:noAutofit/>
          </a:bodyPr>
          <a:lstStyle/>
          <a:p>
            <a:pPr lvl="0">
              <a:spcBef>
                <a:spcPct val="0"/>
              </a:spcBef>
              <a:buClrTx/>
              <a:buSzTx/>
              <a:defRPr/>
            </a:pPr>
            <a:r>
              <a:rPr lang="uk-UA" dirty="0">
                <a:latin typeface="Century Gothic" panose="020B0502020202020204" pitchFamily="34" charset="0"/>
              </a:rPr>
              <a:t>Розвиток кар’єри персоналу </a:t>
            </a:r>
            <a:br>
              <a:rPr lang="uk-UA" dirty="0">
                <a:latin typeface="Century Gothic" panose="020B0502020202020204" pitchFamily="34" charset="0"/>
              </a:rPr>
            </a:br>
            <a:r>
              <a:rPr lang="ru-RU" dirty="0">
                <a:latin typeface="Century Gothic" panose="020B0502020202020204" pitchFamily="34" charset="0"/>
              </a:rPr>
              <a:t>в </a:t>
            </a:r>
            <a:r>
              <a:rPr lang="ru-RU" dirty="0" err="1">
                <a:latin typeface="Century Gothic" panose="020B0502020202020204" pitchFamily="34" charset="0"/>
              </a:rPr>
              <a:t>електротехнічній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r>
              <a:rPr lang="ru-RU" dirty="0" err="1">
                <a:latin typeface="Century Gothic" panose="020B0502020202020204" pitchFamily="34" charset="0"/>
              </a:rPr>
              <a:t>лабораторії</a:t>
            </a:r>
            <a:r>
              <a:rPr lang="ru-RU" dirty="0">
                <a:latin typeface="Century Gothic" panose="020B0502020202020204" pitchFamily="34" charset="0"/>
              </a:rPr>
              <a:t> </a:t>
            </a:r>
            <a:br>
              <a:rPr lang="ru-RU" dirty="0">
                <a:latin typeface="Century Gothic" panose="020B0502020202020204" pitchFamily="34" charset="0"/>
              </a:rPr>
            </a:br>
            <a:r>
              <a:rPr lang="ru-RU" dirty="0" err="1">
                <a:latin typeface="Century Gothic" panose="020B0502020202020204" pitchFamily="34" charset="0"/>
              </a:rPr>
              <a:t>електричного</a:t>
            </a:r>
            <a:r>
              <a:rPr lang="ru-RU" dirty="0">
                <a:latin typeface="Century Gothic" panose="020B0502020202020204" pitchFamily="34" charset="0"/>
              </a:rPr>
              <a:t> цеху ТЕЦ</a:t>
            </a: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4260" y="2070603"/>
            <a:ext cx="3048750" cy="113625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708181" y="2316937"/>
            <a:ext cx="48593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6600"/>
                </a:solidFill>
              </a:rPr>
              <a:t>Умови побудови кар'єри в енергетиці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938558" y="4217635"/>
            <a:ext cx="165739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Стаж на керівних посадах не менше </a:t>
            </a:r>
          </a:p>
          <a:p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 років 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705225" y="5495925"/>
            <a:ext cx="5495395" cy="0"/>
          </a:xfrm>
          <a:prstGeom prst="line">
            <a:avLst/>
          </a:prstGeom>
          <a:ln w="28575">
            <a:solidFill>
              <a:srgbClr val="FF98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938559" y="5694829"/>
            <a:ext cx="181504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Мінімальний </a:t>
            </a:r>
            <a:r>
              <a:rPr lang="uk-UA" sz="1100" b="1" kern="1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час роботи на позиції, </a:t>
            </a:r>
            <a:r>
              <a:rPr lang="uk-UA" sz="1100" b="1" kern="12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(років)</a:t>
            </a:r>
            <a:endParaRPr lang="uk-UA" sz="1100" b="1" kern="12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597722"/>
      </p:ext>
    </p:extLst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1522</Words>
  <Application>Microsoft Office PowerPoint</Application>
  <PresentationFormat>Произвольный</PresentationFormat>
  <Paragraphs>292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Century Gothic</vt:lpstr>
      <vt:lpstr>Arial</vt:lpstr>
      <vt:lpstr>Arvo</vt:lpstr>
      <vt:lpstr>Roboto Condensed</vt:lpstr>
      <vt:lpstr>Roboto Condensed Light</vt:lpstr>
      <vt:lpstr>Salerio template</vt:lpstr>
      <vt:lpstr>Проєкт залучення молоді  до енергетики м. Києва </vt:lpstr>
      <vt:lpstr>ПРО КОМПАНІЮ</vt:lpstr>
      <vt:lpstr>СТРУКТУРНІ ПІДРОЗДІЛИ (СП)</vt:lpstr>
      <vt:lpstr>СП «Київські ТЕЦ» у 2020 році вироблено:  електричної енергії – 5,027 млрд кВт/г теплової енергії – 5,349  млн Гкал</vt:lpstr>
      <vt:lpstr>Карта побудови кар'єри інженера КП «КТЕ»</vt:lpstr>
      <vt:lpstr>Карта побудови кар'єри інженера КП «КТЕ»</vt:lpstr>
      <vt:lpstr>Розвиток кар’єри експлуатаційного  персоналу котлотурбінного цеху ТЕЦ</vt:lpstr>
      <vt:lpstr>Розвиток кар’єри експлуатаційного  персоналу електричного цеху ТЕЦ</vt:lpstr>
      <vt:lpstr>Розвиток кар’єри персоналу  в електротехнічній лабораторії  електричного цеху ТЕЦ</vt:lpstr>
      <vt:lpstr>Розвиток кар’єри пресоналу експлуатаційного цеху теплової автоматики та вимірювань ТЕЦ</vt:lpstr>
      <vt:lpstr>Розвиток кар’єри ремонтного персоналу обладнання ТАВ цеху теплової автоматики  та вимірювань ТЕЦ</vt:lpstr>
      <vt:lpstr>Кваліфікаційні вимоги</vt:lpstr>
      <vt:lpstr>Загальні компетенції</vt:lpstr>
      <vt:lpstr>Спеціальна підготовка на виробництві</vt:lpstr>
      <vt:lpstr>Перелік вакансій СП «КТЕЦ»  КП «КИЇВТЕПЛОЕНЕРГО» </vt:lpstr>
      <vt:lpstr>ПРОГРАМА ЗАЛУЧЕННЯ МОЛОДИХ СПЕЦІАЛІСТІВ НА ПІДПРИЄМСТВО</vt:lpstr>
      <vt:lpstr>КОНТАКТИ</vt:lpstr>
      <vt:lpstr>КП «КИЇВТЕПЛОЕНЕРГО»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Єфімов Юрій Володимирович</cp:lastModifiedBy>
  <cp:revision>96</cp:revision>
  <dcterms:modified xsi:type="dcterms:W3CDTF">2021-02-16T08:03:17Z</dcterms:modified>
</cp:coreProperties>
</file>